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59" r:id="rId5"/>
    <p:sldId id="261"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Lora Italics" panose="020B0604020202020204" charset="0"/>
      <p:regular r:id="rId11"/>
    </p:embeddedFont>
    <p:embeddedFont>
      <p:font typeface="Raleway" pitchFamily="2" charset="0"/>
      <p:regular r:id="rId12"/>
      <p:bold r:id="rId13"/>
    </p:embeddedFont>
    <p:embeddedFont>
      <p:font typeface="TAN Meringue"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4419385" cy="10287000"/>
            <a:chOff x="0" y="0"/>
            <a:chExt cx="19225846" cy="13716000"/>
          </a:xfrm>
        </p:grpSpPr>
        <p:pic>
          <p:nvPicPr>
            <p:cNvPr id="3" name="Picture 3"/>
            <p:cNvPicPr>
              <a:picLocks noChangeAspect="1"/>
            </p:cNvPicPr>
            <p:nvPr/>
          </p:nvPicPr>
          <p:blipFill>
            <a:blip r:embed="rId2"/>
            <a:srcRect t="14634" r="38034" b="14634"/>
            <a:stretch>
              <a:fillRect/>
            </a:stretch>
          </p:blipFill>
          <p:spPr>
            <a:xfrm>
              <a:off x="0" y="0"/>
              <a:ext cx="19225846" cy="13716000"/>
            </a:xfrm>
            <a:prstGeom prst="rect">
              <a:avLst/>
            </a:prstGeom>
          </p:spPr>
        </p:pic>
      </p:grpSp>
      <p:sp>
        <p:nvSpPr>
          <p:cNvPr id="4" name="AutoShape 4"/>
          <p:cNvSpPr/>
          <p:nvPr/>
        </p:nvSpPr>
        <p:spPr>
          <a:xfrm>
            <a:off x="7576038" y="0"/>
            <a:ext cx="6324600" cy="10287000"/>
          </a:xfrm>
          <a:prstGeom prst="rect">
            <a:avLst/>
          </a:prstGeom>
          <a:solidFill>
            <a:srgbClr val="7A9C28"/>
          </a:solidFill>
        </p:spPr>
      </p:sp>
      <p:sp>
        <p:nvSpPr>
          <p:cNvPr id="5" name="AutoShape 5"/>
          <p:cNvSpPr/>
          <p:nvPr/>
        </p:nvSpPr>
        <p:spPr>
          <a:xfrm>
            <a:off x="8515086" y="9220200"/>
            <a:ext cx="8161548" cy="0"/>
          </a:xfrm>
          <a:prstGeom prst="line">
            <a:avLst/>
          </a:prstGeom>
          <a:ln w="28575" cap="rnd">
            <a:solidFill>
              <a:srgbClr val="33450C"/>
            </a:solidFill>
            <a:prstDash val="solid"/>
            <a:headEnd type="none" w="sm" len="sm"/>
            <a:tailEnd type="none" w="sm" len="sm"/>
          </a:ln>
        </p:spPr>
      </p:sp>
      <p:sp>
        <p:nvSpPr>
          <p:cNvPr id="7" name="TextBox 7"/>
          <p:cNvSpPr txBox="1"/>
          <p:nvPr/>
        </p:nvSpPr>
        <p:spPr>
          <a:xfrm>
            <a:off x="7576038" y="2883782"/>
            <a:ext cx="6458158" cy="2533322"/>
          </a:xfrm>
          <a:prstGeom prst="rect">
            <a:avLst/>
          </a:prstGeom>
        </p:spPr>
        <p:txBody>
          <a:bodyPr lIns="0" tIns="0" rIns="0" bIns="0" rtlCol="0" anchor="t">
            <a:spAutoFit/>
          </a:bodyPr>
          <a:lstStyle/>
          <a:p>
            <a:pPr algn="ctr">
              <a:lnSpc>
                <a:spcPts val="9812"/>
              </a:lnSpc>
            </a:pPr>
            <a:r>
              <a:rPr lang="en-US" sz="8683" dirty="0">
                <a:solidFill>
                  <a:srgbClr val="EFEFEF"/>
                </a:solidFill>
                <a:latin typeface="TAN Meringue"/>
              </a:rPr>
              <a:t> Team</a:t>
            </a:r>
          </a:p>
          <a:p>
            <a:pPr algn="ctr">
              <a:lnSpc>
                <a:spcPts val="9812"/>
              </a:lnSpc>
            </a:pPr>
            <a:r>
              <a:rPr lang="en-US" sz="8683" dirty="0">
                <a:solidFill>
                  <a:srgbClr val="EFEFEF"/>
                </a:solidFill>
                <a:latin typeface="TAN Meringue"/>
              </a:rPr>
              <a:t>Nicolaus</a:t>
            </a:r>
          </a:p>
        </p:txBody>
      </p:sp>
      <p:sp>
        <p:nvSpPr>
          <p:cNvPr id="9" name="TextBox 9"/>
          <p:cNvSpPr txBox="1"/>
          <p:nvPr/>
        </p:nvSpPr>
        <p:spPr>
          <a:xfrm>
            <a:off x="7158940" y="4060521"/>
            <a:ext cx="7478519" cy="1048107"/>
          </a:xfrm>
          <a:prstGeom prst="rect">
            <a:avLst/>
          </a:prstGeom>
        </p:spPr>
        <p:txBody>
          <a:bodyPr lIns="0" tIns="0" rIns="0" bIns="0" rtlCol="0" anchor="t">
            <a:spAutoFit/>
          </a:bodyPr>
          <a:lstStyle/>
          <a:p>
            <a:pPr algn="ctr">
              <a:lnSpc>
                <a:spcPts val="8775"/>
              </a:lnSpc>
              <a:spcBef>
                <a:spcPct val="0"/>
              </a:spcBef>
            </a:pPr>
            <a:endParaRPr/>
          </a:p>
        </p:txBody>
      </p:sp>
      <p:grpSp>
        <p:nvGrpSpPr>
          <p:cNvPr id="12" name="Group 12"/>
          <p:cNvGrpSpPr/>
          <p:nvPr/>
        </p:nvGrpSpPr>
        <p:grpSpPr>
          <a:xfrm>
            <a:off x="5273943" y="1991385"/>
            <a:ext cx="11112033" cy="10799107"/>
            <a:chOff x="0" y="-542925"/>
            <a:chExt cx="14816044" cy="14398809"/>
          </a:xfrm>
        </p:grpSpPr>
        <p:sp>
          <p:nvSpPr>
            <p:cNvPr id="13" name="TextBox 13"/>
            <p:cNvSpPr txBox="1"/>
            <p:nvPr/>
          </p:nvSpPr>
          <p:spPr>
            <a:xfrm>
              <a:off x="0" y="-542925"/>
              <a:ext cx="14816044" cy="6177699"/>
            </a:xfrm>
            <a:prstGeom prst="rect">
              <a:avLst/>
            </a:prstGeom>
          </p:spPr>
          <p:txBody>
            <a:bodyPr lIns="0" tIns="0" rIns="0" bIns="0" rtlCol="0" anchor="t">
              <a:spAutoFit/>
            </a:bodyPr>
            <a:lstStyle/>
            <a:p>
              <a:pPr algn="ctr">
                <a:lnSpc>
                  <a:spcPts val="38822"/>
                </a:lnSpc>
                <a:spcBef>
                  <a:spcPct val="0"/>
                </a:spcBef>
              </a:pPr>
              <a:endParaRPr/>
            </a:p>
          </p:txBody>
        </p:sp>
        <p:sp>
          <p:nvSpPr>
            <p:cNvPr id="15" name="TextBox 15"/>
            <p:cNvSpPr txBox="1"/>
            <p:nvPr/>
          </p:nvSpPr>
          <p:spPr>
            <a:xfrm>
              <a:off x="0" y="7678185"/>
              <a:ext cx="14816044" cy="6177699"/>
            </a:xfrm>
            <a:prstGeom prst="rect">
              <a:avLst/>
            </a:prstGeom>
          </p:spPr>
          <p:txBody>
            <a:bodyPr lIns="0" tIns="0" rIns="0" bIns="0" rtlCol="0" anchor="t">
              <a:spAutoFit/>
            </a:bodyPr>
            <a:lstStyle/>
            <a:p>
              <a:pPr algn="ctr">
                <a:lnSpc>
                  <a:spcPts val="38822"/>
                </a:lnSpc>
                <a:spcBef>
                  <a:spcPct val="0"/>
                </a:spcBef>
              </a:pPr>
              <a:endParaRPr/>
            </a:p>
          </p:txBody>
        </p:sp>
      </p:grpSp>
      <p:pic>
        <p:nvPicPr>
          <p:cNvPr id="16" name="Google Shape;1775;p41">
            <a:extLst>
              <a:ext uri="{FF2B5EF4-FFF2-40B4-BE49-F238E27FC236}">
                <a16:creationId xmlns:a16="http://schemas.microsoft.com/office/drawing/2014/main" id="{B8D303CA-CC30-6BFD-CF7B-A89C2D05BCC1}"/>
              </a:ext>
            </a:extLst>
          </p:cNvPr>
          <p:cNvPicPr preferRelativeResize="0"/>
          <p:nvPr/>
        </p:nvPicPr>
        <p:blipFill rotWithShape="1">
          <a:blip r:embed="rId3">
            <a:alphaModFix/>
          </a:blip>
          <a:srcRect/>
          <a:stretch/>
        </p:blipFill>
        <p:spPr>
          <a:xfrm>
            <a:off x="14304586" y="1516974"/>
            <a:ext cx="3999592" cy="6405455"/>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3"/>
          <p:cNvSpPr txBox="1"/>
          <p:nvPr/>
        </p:nvSpPr>
        <p:spPr>
          <a:xfrm>
            <a:off x="838200" y="419100"/>
            <a:ext cx="8305800" cy="1086836"/>
          </a:xfrm>
          <a:prstGeom prst="rect">
            <a:avLst/>
          </a:prstGeom>
        </p:spPr>
        <p:txBody>
          <a:bodyPr wrap="square" lIns="0" tIns="0" rIns="0" bIns="0" rtlCol="0" anchor="t">
            <a:spAutoFit/>
          </a:bodyPr>
          <a:lstStyle/>
          <a:p>
            <a:pPr marL="0" marR="0" lvl="0" indent="0" algn="l" defTabSz="914400" rtl="0" eaLnBrk="1" fontAlgn="auto" latinLnBrk="0" hangingPunct="1">
              <a:lnSpc>
                <a:spcPts val="9699"/>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450C"/>
                </a:solidFill>
                <a:effectLst/>
                <a:uLnTx/>
                <a:uFillTx/>
                <a:latin typeface="Times New Roman" panose="02020603050405020304" pitchFamily="18" charset="0"/>
                <a:cs typeface="Times New Roman" panose="02020603050405020304" pitchFamily="18" charset="0"/>
              </a:rPr>
              <a:t>Company Name : </a:t>
            </a:r>
            <a:r>
              <a:rPr kumimoji="0" lang="en-US" sz="4000" b="1" i="0" u="none" strike="noStrike" kern="1200" cap="none" spc="0" normalizeH="0" baseline="0" noProof="0" dirty="0">
                <a:ln>
                  <a:noFill/>
                </a:ln>
                <a:solidFill>
                  <a:srgbClr val="33450C"/>
                </a:solidFill>
                <a:effectLst/>
                <a:uLnTx/>
                <a:uFillTx/>
                <a:latin typeface="Times New Roman" panose="02020603050405020304" pitchFamily="18" charset="0"/>
                <a:cs typeface="Times New Roman" panose="02020603050405020304" pitchFamily="18" charset="0"/>
              </a:rPr>
              <a:t>Trash Gold</a:t>
            </a:r>
          </a:p>
        </p:txBody>
      </p:sp>
      <p:sp>
        <p:nvSpPr>
          <p:cNvPr id="8" name="TextBox 8"/>
          <p:cNvSpPr txBox="1"/>
          <p:nvPr/>
        </p:nvSpPr>
        <p:spPr>
          <a:xfrm>
            <a:off x="14394299" y="9325714"/>
            <a:ext cx="2174160" cy="467499"/>
          </a:xfrm>
          <a:prstGeom prst="rect">
            <a:avLst/>
          </a:prstGeom>
        </p:spPr>
        <p:txBody>
          <a:bodyPr lIns="0" tIns="0" rIns="0" bIns="0" rtlCol="0" anchor="t">
            <a:spAutoFit/>
          </a:bodyPr>
          <a:lstStyle/>
          <a:p>
            <a:pPr marL="0" marR="0" lvl="0" indent="0" algn="ctr" defTabSz="914400" rtl="0" eaLnBrk="1" fontAlgn="auto" latinLnBrk="0" hangingPunct="1">
              <a:lnSpc>
                <a:spcPts val="3472"/>
              </a:lnSpc>
              <a:spcBef>
                <a:spcPts val="0"/>
              </a:spcBef>
              <a:spcAft>
                <a:spcPts val="0"/>
              </a:spcAft>
              <a:buClrTx/>
              <a:buSzTx/>
              <a:buFontTx/>
              <a:buNone/>
              <a:tabLst/>
              <a:defRPr/>
            </a:pPr>
            <a:r>
              <a:rPr kumimoji="0" lang="en-US" sz="3472" b="0" i="0" u="none" strike="noStrike" kern="1200" cap="none" spc="0" normalizeH="0" baseline="0" noProof="0" dirty="0">
                <a:ln>
                  <a:noFill/>
                </a:ln>
                <a:solidFill>
                  <a:srgbClr val="EFEFEF"/>
                </a:solidFill>
                <a:effectLst/>
                <a:uLnTx/>
                <a:uFillTx/>
                <a:latin typeface="Lora Italics"/>
                <a:ea typeface="+mn-ea"/>
                <a:cs typeface="+mn-cs"/>
              </a:rPr>
              <a:t>NEXT</a:t>
            </a:r>
          </a:p>
        </p:txBody>
      </p:sp>
      <p:pic>
        <p:nvPicPr>
          <p:cNvPr id="15" name="Picture 15"/>
          <p:cNvPicPr>
            <a:picLocks noChangeAspect="1"/>
          </p:cNvPicPr>
          <p:nvPr/>
        </p:nvPicPr>
        <p:blipFill>
          <a:blip r:embed="rId2"/>
          <a:srcRect/>
          <a:stretch>
            <a:fillRect/>
          </a:stretch>
        </p:blipFill>
        <p:spPr>
          <a:xfrm>
            <a:off x="12115800" y="1887165"/>
            <a:ext cx="3804047" cy="3804047"/>
          </a:xfrm>
          <a:prstGeom prst="rect">
            <a:avLst/>
          </a:prstGeom>
        </p:spPr>
      </p:pic>
      <p:sp>
        <p:nvSpPr>
          <p:cNvPr id="17" name="TextBox 16">
            <a:extLst>
              <a:ext uri="{FF2B5EF4-FFF2-40B4-BE49-F238E27FC236}">
                <a16:creationId xmlns:a16="http://schemas.microsoft.com/office/drawing/2014/main" id="{8BA75FA3-ACAC-DEFB-C3AA-0A40E547F8D1}"/>
              </a:ext>
            </a:extLst>
          </p:cNvPr>
          <p:cNvSpPr txBox="1"/>
          <p:nvPr/>
        </p:nvSpPr>
        <p:spPr>
          <a:xfrm>
            <a:off x="10439400" y="372933"/>
            <a:ext cx="9144000" cy="1179169"/>
          </a:xfrm>
          <a:prstGeom prst="rect">
            <a:avLst/>
          </a:prstGeom>
          <a:noFill/>
        </p:spPr>
        <p:txBody>
          <a:bodyPr wrap="square">
            <a:spAutoFit/>
          </a:bodyPr>
          <a:lstStyle/>
          <a:p>
            <a:pPr marL="0" marR="0" lvl="0" indent="0" algn="l" defTabSz="914400" rtl="0" eaLnBrk="1" fontAlgn="auto" latinLnBrk="0" hangingPunct="1">
              <a:lnSpc>
                <a:spcPts val="9699"/>
              </a:lnSpc>
              <a:spcBef>
                <a:spcPts val="0"/>
              </a:spcBef>
              <a:spcAft>
                <a:spcPts val="0"/>
              </a:spcAft>
              <a:buClrTx/>
              <a:buSzTx/>
              <a:buFontTx/>
              <a:buNone/>
              <a:tabLst/>
              <a:defRPr/>
            </a:pPr>
            <a:r>
              <a:rPr lang="en-US" sz="4000" dirty="0">
                <a:solidFill>
                  <a:srgbClr val="33450C"/>
                </a:solidFill>
                <a:latin typeface="Times New Roman" panose="02020603050405020304" pitchFamily="18" charset="0"/>
                <a:cs typeface="Times New Roman" panose="02020603050405020304" pitchFamily="18" charset="0"/>
              </a:rPr>
              <a:t>Retail Brand Name: </a:t>
            </a:r>
            <a:r>
              <a:rPr lang="en-US" sz="4000" b="1" dirty="0">
                <a:solidFill>
                  <a:srgbClr val="33450C"/>
                </a:solidFill>
                <a:latin typeface="Times New Roman" panose="02020603050405020304" pitchFamily="18" charset="0"/>
                <a:cs typeface="Times New Roman" panose="02020603050405020304" pitchFamily="18" charset="0"/>
              </a:rPr>
              <a:t>ECO Trendy</a:t>
            </a:r>
          </a:p>
        </p:txBody>
      </p:sp>
      <p:pic>
        <p:nvPicPr>
          <p:cNvPr id="18" name="Google Shape;575;p26">
            <a:extLst>
              <a:ext uri="{FF2B5EF4-FFF2-40B4-BE49-F238E27FC236}">
                <a16:creationId xmlns:a16="http://schemas.microsoft.com/office/drawing/2014/main" id="{C32490CD-C9BD-0218-1C24-992AFF886D39}"/>
              </a:ext>
            </a:extLst>
          </p:cNvPr>
          <p:cNvPicPr preferRelativeResize="0"/>
          <p:nvPr/>
        </p:nvPicPr>
        <p:blipFill>
          <a:blip r:embed="rId3">
            <a:alphaModFix/>
          </a:blip>
          <a:stretch>
            <a:fillRect/>
          </a:stretch>
        </p:blipFill>
        <p:spPr>
          <a:xfrm>
            <a:off x="1981200" y="2013489"/>
            <a:ext cx="3551400" cy="3551400"/>
          </a:xfrm>
          <a:prstGeom prst="rect">
            <a:avLst/>
          </a:prstGeom>
          <a:noFill/>
          <a:ln>
            <a:noFill/>
          </a:ln>
        </p:spPr>
      </p:pic>
      <p:cxnSp>
        <p:nvCxnSpPr>
          <p:cNvPr id="20" name="Straight Connector 19">
            <a:extLst>
              <a:ext uri="{FF2B5EF4-FFF2-40B4-BE49-F238E27FC236}">
                <a16:creationId xmlns:a16="http://schemas.microsoft.com/office/drawing/2014/main" id="{01AF18A9-540D-8B4F-BA7E-472EAC99EB4B}"/>
              </a:ext>
            </a:extLst>
          </p:cNvPr>
          <p:cNvCxnSpPr>
            <a:cxnSpLocks/>
          </p:cNvCxnSpPr>
          <p:nvPr/>
        </p:nvCxnSpPr>
        <p:spPr>
          <a:xfrm>
            <a:off x="8915400" y="-38100"/>
            <a:ext cx="0" cy="59436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4674E5FD-EFA4-A8AC-1208-C94B8F83BD26}"/>
              </a:ext>
            </a:extLst>
          </p:cNvPr>
          <p:cNvCxnSpPr/>
          <p:nvPr/>
        </p:nvCxnSpPr>
        <p:spPr>
          <a:xfrm>
            <a:off x="0" y="5905500"/>
            <a:ext cx="18288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26" name="Picture 2" descr="Bhopal - City Of Lakes || Madhya Pradesh || India || Plenty Facts || Bhopal  || Bhopal City || bhopal - YouTube">
            <a:extLst>
              <a:ext uri="{FF2B5EF4-FFF2-40B4-BE49-F238E27FC236}">
                <a16:creationId xmlns:a16="http://schemas.microsoft.com/office/drawing/2014/main" id="{AB899BB5-F80B-F264-64A0-AAD0D8B62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77001"/>
            <a:ext cx="5783027" cy="3238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ACC628F-61B6-7889-CA35-029512A7CEA8}"/>
              </a:ext>
            </a:extLst>
          </p:cNvPr>
          <p:cNvSpPr txBox="1"/>
          <p:nvPr/>
        </p:nvSpPr>
        <p:spPr>
          <a:xfrm>
            <a:off x="8839200" y="6711200"/>
            <a:ext cx="8305800" cy="3170099"/>
          </a:xfrm>
          <a:prstGeom prst="rect">
            <a:avLst/>
          </a:prstGeom>
          <a:noFill/>
        </p:spPr>
        <p:txBody>
          <a:bodyPr wrap="square" rtlCol="0">
            <a:spAutoFit/>
          </a:bodyPr>
          <a:lstStyle/>
          <a:p>
            <a:pPr marL="342900" indent="-342900">
              <a:buFont typeface="Wingdings" panose="05000000000000000000" pitchFamily="2" charset="2"/>
              <a:buChar char="Ø"/>
            </a:pPr>
            <a:r>
              <a:rPr lang="en-IN" sz="2500" dirty="0">
                <a:effectLst/>
                <a:latin typeface="Calibri" panose="020F0502020204030204" pitchFamily="34" charset="0"/>
                <a:ea typeface="Calibri" panose="020F0502020204030204" pitchFamily="34" charset="0"/>
                <a:cs typeface="Mangal" panose="02040503050203030202" pitchFamily="18" charset="0"/>
              </a:rPr>
              <a:t>Solid waste generation is one of the three major environmental problems faced by municipalities in the world.</a:t>
            </a:r>
          </a:p>
          <a:p>
            <a:pPr marL="342900" indent="-342900">
              <a:buFont typeface="Wingdings" panose="05000000000000000000" pitchFamily="2" charset="2"/>
              <a:buChar char="Ø"/>
            </a:pPr>
            <a:endParaRPr lang="en-IN" sz="2500" dirty="0">
              <a:latin typeface="Calibri" panose="020F0502020204030204" pitchFamily="34" charset="0"/>
              <a:ea typeface="Calibri" panose="020F0502020204030204" pitchFamily="34" charset="0"/>
              <a:cs typeface="Mangal" panose="02040503050203030202" pitchFamily="18" charset="0"/>
            </a:endParaRPr>
          </a:p>
          <a:p>
            <a:pPr marL="342900" indent="-342900">
              <a:buFont typeface="Wingdings" panose="05000000000000000000" pitchFamily="2" charset="2"/>
              <a:buChar char="Ø"/>
            </a:pPr>
            <a:r>
              <a:rPr lang="en-IN" sz="2500" dirty="0">
                <a:effectLst/>
                <a:latin typeface="Calibri" panose="020F0502020204030204" pitchFamily="34" charset="0"/>
                <a:ea typeface="Calibri" panose="020F0502020204030204" pitchFamily="34" charset="0"/>
                <a:cs typeface="Mangal" panose="02040503050203030202" pitchFamily="18" charset="0"/>
              </a:rPr>
              <a:t>Rapid population expansion and an increase in living standards have created insurmountable issues for Bhopal's municipal solid waste management (MSWM). </a:t>
            </a:r>
          </a:p>
          <a:p>
            <a:pPr marL="342900" indent="-342900">
              <a:buFont typeface="Wingdings" panose="05000000000000000000" pitchFamily="2" charset="2"/>
              <a:buChar char="Ø"/>
            </a:pPr>
            <a:endParaRPr lang="en-IN" sz="2500" dirty="0"/>
          </a:p>
        </p:txBody>
      </p:sp>
      <p:sp>
        <p:nvSpPr>
          <p:cNvPr id="27" name="TextBox 3">
            <a:extLst>
              <a:ext uri="{FF2B5EF4-FFF2-40B4-BE49-F238E27FC236}">
                <a16:creationId xmlns:a16="http://schemas.microsoft.com/office/drawing/2014/main" id="{549FCCF3-0576-F034-4A60-0CC0A0E27D9C}"/>
              </a:ext>
            </a:extLst>
          </p:cNvPr>
          <p:cNvSpPr txBox="1"/>
          <p:nvPr/>
        </p:nvSpPr>
        <p:spPr>
          <a:xfrm>
            <a:off x="4991100" y="5590164"/>
            <a:ext cx="8305800" cy="1086836"/>
          </a:xfrm>
          <a:prstGeom prst="rect">
            <a:avLst/>
          </a:prstGeom>
        </p:spPr>
        <p:txBody>
          <a:bodyPr wrap="square" lIns="0" tIns="0" rIns="0" bIns="0" rtlCol="0" anchor="t">
            <a:spAutoFit/>
          </a:bodyPr>
          <a:lstStyle/>
          <a:p>
            <a:pPr marL="0" marR="0" lvl="0" indent="0" algn="ctr" defTabSz="914400" rtl="0" eaLnBrk="1" fontAlgn="auto" latinLnBrk="0" hangingPunct="1">
              <a:lnSpc>
                <a:spcPts val="9699"/>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450C"/>
                </a:solidFill>
                <a:effectLst/>
                <a:uLnTx/>
                <a:uFillTx/>
                <a:latin typeface="Times New Roman" panose="02020603050405020304" pitchFamily="18" charset="0"/>
                <a:cs typeface="Times New Roman" panose="02020603050405020304" pitchFamily="18" charset="0"/>
              </a:rPr>
              <a:t>Problem</a:t>
            </a:r>
          </a:p>
        </p:txBody>
      </p:sp>
    </p:spTree>
    <p:extLst>
      <p:ext uri="{BB962C8B-B14F-4D97-AF65-F5344CB8AC3E}">
        <p14:creationId xmlns:p14="http://schemas.microsoft.com/office/powerpoint/2010/main" val="31068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BAAB1F-45D6-AA9B-2B44-15D47A47D0C8}"/>
              </a:ext>
            </a:extLst>
          </p:cNvPr>
          <p:cNvSpPr txBox="1"/>
          <p:nvPr/>
        </p:nvSpPr>
        <p:spPr>
          <a:xfrm>
            <a:off x="2179320" y="186779"/>
            <a:ext cx="13792200" cy="769441"/>
          </a:xfrm>
          <a:prstGeom prst="rect">
            <a:avLst/>
          </a:prstGeom>
          <a:noFill/>
        </p:spPr>
        <p:txBody>
          <a:bodyPr wrap="square" rtlCol="0">
            <a:spAutoFit/>
          </a:bodyPr>
          <a:lstStyle/>
          <a:p>
            <a:pPr algn="ctr"/>
            <a:r>
              <a:rPr lang="en-GB" sz="4400" b="1" dirty="0"/>
              <a:t>Uniqueness of our Proposal</a:t>
            </a:r>
            <a:endParaRPr lang="en-IN" sz="4400" b="1" dirty="0"/>
          </a:p>
        </p:txBody>
      </p:sp>
      <p:sp>
        <p:nvSpPr>
          <p:cNvPr id="8" name="TextBox 7">
            <a:extLst>
              <a:ext uri="{FF2B5EF4-FFF2-40B4-BE49-F238E27FC236}">
                <a16:creationId xmlns:a16="http://schemas.microsoft.com/office/drawing/2014/main" id="{5B192801-9499-B0A7-03FE-B6F16B34FC76}"/>
              </a:ext>
            </a:extLst>
          </p:cNvPr>
          <p:cNvSpPr txBox="1"/>
          <p:nvPr/>
        </p:nvSpPr>
        <p:spPr>
          <a:xfrm>
            <a:off x="304800" y="1485900"/>
            <a:ext cx="16992600" cy="8064515"/>
          </a:xfrm>
          <a:prstGeom prst="rect">
            <a:avLst/>
          </a:prstGeom>
          <a:noFill/>
        </p:spPr>
        <p:txBody>
          <a:bodyPr wrap="square" rtlCol="0">
            <a:spAutoFit/>
          </a:bodyPr>
          <a:lstStyle/>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Using latest technology with strong IT infrastructure.</a:t>
            </a:r>
          </a:p>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Strong focus on becoming completely self-sufficient with initial focus on retail products – a way to “Waste to Wealth”</a:t>
            </a:r>
          </a:p>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Initial Focus of convert paper, plastics and related waste into yarn and fabric consecutively and finally into fashion clothing which includes wearables and accessories. With time, also focussing on fuel production from waste &amp; waste in road preparation.</a:t>
            </a:r>
          </a:p>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Profitable Financial Model, with investment payback period of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5.47 years and IRR for the period - 18.25%.</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Retail Brand Positioning synchronous with current era and trendy in youth.</a:t>
            </a:r>
          </a:p>
          <a:p>
            <a:pPr marL="457200" lvl="0" indent="-457200">
              <a:lnSpc>
                <a:spcPct val="107000"/>
              </a:lnSpc>
              <a:buFont typeface="Wingdings" panose="05000000000000000000" pitchFamily="2" charset="2"/>
              <a:buChar char="Ø"/>
            </a:pPr>
            <a:r>
              <a:rPr lang="en-I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Employee salary as per industry standards; efforts for high retention rate.</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07000"/>
              </a:lnSpc>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Supporting women workforce, collaborating with NGO for hiring ground level employees</a:t>
            </a:r>
          </a:p>
          <a:p>
            <a:pPr marL="457200" lvl="0" indent="-457200">
              <a:lnSpc>
                <a:spcPct val="107000"/>
              </a:lnSpc>
              <a:buFont typeface="Wingdings" panose="05000000000000000000" pitchFamily="2" charset="2"/>
              <a:buChar char="Ø"/>
            </a:pPr>
            <a:r>
              <a:rPr lang="en-I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Unique Reward System- “Sant Gadget Baba Award – Youth of India”, Golden Employee Award, Star of the Month Award and various spot awards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Wingdings" panose="05000000000000000000" pitchFamily="2" charset="2"/>
              <a:buChar char="Ø"/>
            </a:pP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Strong MIS system to inform all stakeholders about progress and current stage of the project.</a:t>
            </a:r>
          </a:p>
          <a:p>
            <a:pPr marL="457200" indent="-457200">
              <a:buFont typeface="Wingdings" panose="05000000000000000000" pitchFamily="2" charset="2"/>
              <a:buChar char="Ø"/>
            </a:pP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00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3ECB6-CC7B-652C-8835-3AB49781394B}"/>
              </a:ext>
            </a:extLst>
          </p:cNvPr>
          <p:cNvPicPr>
            <a:picLocks noChangeAspect="1"/>
          </p:cNvPicPr>
          <p:nvPr/>
        </p:nvPicPr>
        <p:blipFill>
          <a:blip r:embed="rId2"/>
          <a:stretch>
            <a:fillRect/>
          </a:stretch>
        </p:blipFill>
        <p:spPr>
          <a:xfrm>
            <a:off x="15240" y="3569042"/>
            <a:ext cx="9856952" cy="6717958"/>
          </a:xfrm>
          <a:prstGeom prst="rect">
            <a:avLst/>
          </a:prstGeom>
        </p:spPr>
      </p:pic>
      <p:pic>
        <p:nvPicPr>
          <p:cNvPr id="4" name="Google Shape;1091;p31">
            <a:extLst>
              <a:ext uri="{FF2B5EF4-FFF2-40B4-BE49-F238E27FC236}">
                <a16:creationId xmlns:a16="http://schemas.microsoft.com/office/drawing/2014/main" id="{24247C9A-AD59-0590-D96C-237A435CB578}"/>
              </a:ext>
            </a:extLst>
          </p:cNvPr>
          <p:cNvPicPr preferRelativeResize="0"/>
          <p:nvPr/>
        </p:nvPicPr>
        <p:blipFill>
          <a:blip r:embed="rId3">
            <a:alphaModFix/>
          </a:blip>
          <a:stretch>
            <a:fillRect/>
          </a:stretch>
        </p:blipFill>
        <p:spPr>
          <a:xfrm>
            <a:off x="9601200" y="-266700"/>
            <a:ext cx="8937988" cy="4575866"/>
          </a:xfrm>
          <a:prstGeom prst="rect">
            <a:avLst/>
          </a:prstGeom>
          <a:noFill/>
          <a:ln>
            <a:noFill/>
          </a:ln>
        </p:spPr>
      </p:pic>
      <p:sp>
        <p:nvSpPr>
          <p:cNvPr id="5" name="TextBox 4">
            <a:extLst>
              <a:ext uri="{FF2B5EF4-FFF2-40B4-BE49-F238E27FC236}">
                <a16:creationId xmlns:a16="http://schemas.microsoft.com/office/drawing/2014/main" id="{D2879032-B61A-F0AB-D1AC-0334E26E002A}"/>
              </a:ext>
            </a:extLst>
          </p:cNvPr>
          <p:cNvSpPr txBox="1"/>
          <p:nvPr/>
        </p:nvSpPr>
        <p:spPr>
          <a:xfrm>
            <a:off x="457200" y="647700"/>
            <a:ext cx="8686800" cy="707886"/>
          </a:xfrm>
          <a:prstGeom prst="rect">
            <a:avLst/>
          </a:prstGeom>
          <a:noFill/>
        </p:spPr>
        <p:txBody>
          <a:bodyPr wrap="square" rtlCol="0">
            <a:spAutoFit/>
          </a:bodyPr>
          <a:lstStyle/>
          <a:p>
            <a:pPr algn="ctr"/>
            <a:r>
              <a:rPr lang="en-GB" sz="4000" b="1" dirty="0"/>
              <a:t>Unique Planned Initiatives</a:t>
            </a:r>
            <a:endParaRPr lang="en-IN" sz="4000" b="1" dirty="0"/>
          </a:p>
        </p:txBody>
      </p:sp>
      <p:sp>
        <p:nvSpPr>
          <p:cNvPr id="6" name="Arrow: Up 5">
            <a:extLst>
              <a:ext uri="{FF2B5EF4-FFF2-40B4-BE49-F238E27FC236}">
                <a16:creationId xmlns:a16="http://schemas.microsoft.com/office/drawing/2014/main" id="{C3F4F6EF-7DBB-F9BA-1B48-1B58104CDF6F}"/>
              </a:ext>
            </a:extLst>
          </p:cNvPr>
          <p:cNvSpPr/>
          <p:nvPr/>
        </p:nvSpPr>
        <p:spPr>
          <a:xfrm rot="5400000">
            <a:off x="7488748" y="1966928"/>
            <a:ext cx="914400" cy="12683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Up 6">
            <a:extLst>
              <a:ext uri="{FF2B5EF4-FFF2-40B4-BE49-F238E27FC236}">
                <a16:creationId xmlns:a16="http://schemas.microsoft.com/office/drawing/2014/main" id="{42082C35-AB6F-C76B-1D71-1E320A28299E}"/>
              </a:ext>
            </a:extLst>
          </p:cNvPr>
          <p:cNvSpPr/>
          <p:nvPr/>
        </p:nvSpPr>
        <p:spPr>
          <a:xfrm rot="16200000">
            <a:off x="10412343" y="6237357"/>
            <a:ext cx="914400" cy="7078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D27B325D-4863-32D7-2E2A-8F65A03DB3C4}"/>
              </a:ext>
            </a:extLst>
          </p:cNvPr>
          <p:cNvSpPr txBox="1"/>
          <p:nvPr/>
        </p:nvSpPr>
        <p:spPr>
          <a:xfrm>
            <a:off x="1219200" y="2324100"/>
            <a:ext cx="6934200" cy="553998"/>
          </a:xfrm>
          <a:prstGeom prst="rect">
            <a:avLst/>
          </a:prstGeom>
          <a:noFill/>
        </p:spPr>
        <p:txBody>
          <a:bodyPr wrap="square" rtlCol="0">
            <a:spAutoFit/>
          </a:bodyPr>
          <a:lstStyle/>
          <a:p>
            <a:pPr algn="ctr"/>
            <a:r>
              <a:rPr lang="en-GB" sz="3000" b="1" dirty="0"/>
              <a:t>Coloured Dustbin</a:t>
            </a:r>
            <a:endParaRPr lang="en-IN" sz="3000" b="1" dirty="0"/>
          </a:p>
        </p:txBody>
      </p:sp>
      <p:sp>
        <p:nvSpPr>
          <p:cNvPr id="10" name="TextBox 9">
            <a:extLst>
              <a:ext uri="{FF2B5EF4-FFF2-40B4-BE49-F238E27FC236}">
                <a16:creationId xmlns:a16="http://schemas.microsoft.com/office/drawing/2014/main" id="{7B58FEED-82A3-6A59-DFA4-28F0EEF0C70E}"/>
              </a:ext>
            </a:extLst>
          </p:cNvPr>
          <p:cNvSpPr txBox="1"/>
          <p:nvPr/>
        </p:nvSpPr>
        <p:spPr>
          <a:xfrm>
            <a:off x="10439400" y="6374023"/>
            <a:ext cx="6934200" cy="584775"/>
          </a:xfrm>
          <a:prstGeom prst="rect">
            <a:avLst/>
          </a:prstGeom>
          <a:noFill/>
        </p:spPr>
        <p:txBody>
          <a:bodyPr wrap="square" rtlCol="0">
            <a:spAutoFit/>
          </a:bodyPr>
          <a:lstStyle/>
          <a:p>
            <a:pPr algn="ctr"/>
            <a:r>
              <a:rPr lang="en" sz="3200" b="1" dirty="0">
                <a:solidFill>
                  <a:schemeClr val="dk1"/>
                </a:solidFill>
                <a:latin typeface="Raleway"/>
                <a:ea typeface="Raleway"/>
                <a:cs typeface="Raleway"/>
                <a:sym typeface="Raleway"/>
              </a:rPr>
              <a:t>TrashGold App</a:t>
            </a:r>
            <a:endParaRPr lang="en-IN" sz="3000" b="1" dirty="0"/>
          </a:p>
        </p:txBody>
      </p:sp>
    </p:spTree>
    <p:extLst>
      <p:ext uri="{BB962C8B-B14F-4D97-AF65-F5344CB8AC3E}">
        <p14:creationId xmlns:p14="http://schemas.microsoft.com/office/powerpoint/2010/main" val="326027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BAAB1F-45D6-AA9B-2B44-15D47A47D0C8}"/>
              </a:ext>
            </a:extLst>
          </p:cNvPr>
          <p:cNvSpPr txBox="1"/>
          <p:nvPr/>
        </p:nvSpPr>
        <p:spPr>
          <a:xfrm>
            <a:off x="2179320" y="186779"/>
            <a:ext cx="13792200" cy="769441"/>
          </a:xfrm>
          <a:prstGeom prst="rect">
            <a:avLst/>
          </a:prstGeom>
          <a:noFill/>
        </p:spPr>
        <p:txBody>
          <a:bodyPr wrap="square" rtlCol="0">
            <a:spAutoFit/>
          </a:bodyPr>
          <a:lstStyle/>
          <a:p>
            <a:pPr algn="ctr"/>
            <a:r>
              <a:rPr lang="en-GB" sz="4400" b="1" dirty="0"/>
              <a:t>Expectation from the Government Bodies</a:t>
            </a:r>
            <a:endParaRPr lang="en-IN" sz="4400" b="1" dirty="0"/>
          </a:p>
        </p:txBody>
      </p:sp>
      <p:sp>
        <p:nvSpPr>
          <p:cNvPr id="8" name="TextBox 7">
            <a:extLst>
              <a:ext uri="{FF2B5EF4-FFF2-40B4-BE49-F238E27FC236}">
                <a16:creationId xmlns:a16="http://schemas.microsoft.com/office/drawing/2014/main" id="{5B192801-9499-B0A7-03FE-B6F16B34FC76}"/>
              </a:ext>
            </a:extLst>
          </p:cNvPr>
          <p:cNvSpPr txBox="1"/>
          <p:nvPr/>
        </p:nvSpPr>
        <p:spPr>
          <a:xfrm>
            <a:off x="304800" y="1485900"/>
            <a:ext cx="16992600" cy="6093976"/>
          </a:xfrm>
          <a:prstGeom prst="rect">
            <a:avLst/>
          </a:prstGeom>
          <a:noFill/>
        </p:spPr>
        <p:txBody>
          <a:bodyPr wrap="square" rtlCol="0">
            <a:spAutoFit/>
          </a:bodyPr>
          <a:lstStyle/>
          <a:p>
            <a:pPr marL="457200" indent="-457200">
              <a:buFont typeface="Wingdings" panose="05000000000000000000" pitchFamily="2" charset="2"/>
              <a:buChar char="Ø"/>
            </a:pPr>
            <a:r>
              <a:rPr lang="en-IN" sz="3000" dirty="0">
                <a:latin typeface="Times New Roman" panose="02020603050405020304" pitchFamily="18" charset="0"/>
                <a:ea typeface="Calibri" panose="020F0502020204030204" pitchFamily="34" charset="0"/>
                <a:cs typeface="Times New Roman" panose="02020603050405020304" pitchFamily="18" charset="0"/>
              </a:rPr>
              <a:t>PPP Model proposal – as project will be possible in most of practical initiatives are taken by us and not acting as a consultancy!!</a:t>
            </a:r>
          </a:p>
          <a:p>
            <a:pPr marL="457200" indent="-457200">
              <a:buFont typeface="Wingdings" panose="05000000000000000000" pitchFamily="2" charset="2"/>
              <a:buChar char="Ø"/>
            </a:pPr>
            <a:endParaRPr lang="en-IN" sz="3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IN" sz="3000" dirty="0">
                <a:effectLst/>
                <a:latin typeface="Times New Roman" panose="02020603050405020304" pitchFamily="18" charset="0"/>
                <a:ea typeface="Calibri" panose="020F0502020204030204" pitchFamily="34" charset="0"/>
                <a:cs typeface="Times New Roman" panose="02020603050405020304" pitchFamily="18" charset="0"/>
              </a:rPr>
              <a:t>Municipality need to collect all the waste, we as a company will surely support with the technology to make it more efficient and generating better practices. </a:t>
            </a:r>
          </a:p>
          <a:p>
            <a:pPr marL="457200" indent="-457200">
              <a:buFont typeface="Wingdings" panose="05000000000000000000" pitchFamily="2" charset="2"/>
              <a:buChar char="Ø"/>
            </a:pPr>
            <a:endParaRPr lang="en-IN" sz="3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IN" sz="3000" dirty="0">
                <a:effectLst/>
                <a:latin typeface="Times New Roman" panose="02020603050405020304" pitchFamily="18" charset="0"/>
                <a:ea typeface="Calibri" panose="020F0502020204030204" pitchFamily="34" charset="0"/>
                <a:cs typeface="Times New Roman" panose="02020603050405020304" pitchFamily="18" charset="0"/>
              </a:rPr>
              <a:t>Once collection is done, we takeover the complete process till finish product and selling of it to consumers too.</a:t>
            </a:r>
            <a:r>
              <a:rPr lang="en-IN" sz="3000" b="1" dirty="0">
                <a:solidFill>
                  <a:srgbClr val="000000"/>
                </a:solidFill>
                <a:effectLst/>
                <a:latin typeface="Times New Roman" panose="02020603050405020304" pitchFamily="18" charset="0"/>
                <a:ea typeface="Raleway" pitchFamily="2" charset="0"/>
                <a:cs typeface="Times New Roman" panose="02020603050405020304" pitchFamily="18" charset="0"/>
              </a:rPr>
              <a:t> </a:t>
            </a:r>
          </a:p>
          <a:p>
            <a:pPr marL="457200" indent="-457200">
              <a:buFont typeface="Wingdings" panose="05000000000000000000" pitchFamily="2" charset="2"/>
              <a:buChar char="Ø"/>
            </a:pPr>
            <a:endParaRPr lang="en-IN"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Ø"/>
            </a:pPr>
            <a:r>
              <a:rPr lang="en-IN" sz="3000" dirty="0">
                <a:effectLst/>
                <a:latin typeface="Times New Roman" panose="02020603050405020304" pitchFamily="18" charset="0"/>
                <a:ea typeface="Calibri" panose="020F0502020204030204" pitchFamily="34" charset="0"/>
                <a:cs typeface="Times New Roman" panose="02020603050405020304" pitchFamily="18" charset="0"/>
              </a:rPr>
              <a:t>Dustbin </a:t>
            </a:r>
            <a:r>
              <a:rPr lang="en-IN" sz="3000" dirty="0" err="1">
                <a:effectLst/>
                <a:latin typeface="Times New Roman" panose="02020603050405020304" pitchFamily="18" charset="0"/>
                <a:ea typeface="Calibri" panose="020F0502020204030204" pitchFamily="34" charset="0"/>
                <a:cs typeface="Times New Roman" panose="02020603050405020304" pitchFamily="18" charset="0"/>
              </a:rPr>
              <a:t>Color</a:t>
            </a:r>
            <a:r>
              <a:rPr lang="en-IN" sz="3000" dirty="0">
                <a:effectLst/>
                <a:latin typeface="Times New Roman" panose="02020603050405020304" pitchFamily="18" charset="0"/>
                <a:ea typeface="Calibri" panose="020F0502020204030204" pitchFamily="34" charset="0"/>
                <a:cs typeface="Times New Roman" panose="02020603050405020304" pitchFamily="18" charset="0"/>
              </a:rPr>
              <a:t> Coding Sensitization is what we will make necessary in all household and commercial points </a:t>
            </a:r>
            <a:r>
              <a:rPr lang="en-IN" sz="3000" dirty="0">
                <a:latin typeface="Times New Roman" panose="02020603050405020304" pitchFamily="18" charset="0"/>
                <a:cs typeface="Times New Roman" panose="02020603050405020304" pitchFamily="18" charset="0"/>
              </a:rPr>
              <a:t>will help of government body. </a:t>
            </a:r>
          </a:p>
          <a:p>
            <a:pPr marL="457200" indent="-457200">
              <a:buFont typeface="Wingdings" panose="05000000000000000000" pitchFamily="2" charset="2"/>
              <a:buChar char="Ø"/>
            </a:pPr>
            <a:endParaRPr lang="en-IN" sz="30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IN" sz="3000" dirty="0">
                <a:latin typeface="Times New Roman" panose="02020603050405020304" pitchFamily="18" charset="0"/>
                <a:cs typeface="Times New Roman" panose="02020603050405020304" pitchFamily="18" charset="0"/>
              </a:rPr>
              <a:t>Expecting monetary support in terms of grants, incentives etc.</a:t>
            </a:r>
          </a:p>
        </p:txBody>
      </p:sp>
    </p:spTree>
    <p:extLst>
      <p:ext uri="{BB962C8B-B14F-4D97-AF65-F5344CB8AC3E}">
        <p14:creationId xmlns:p14="http://schemas.microsoft.com/office/powerpoint/2010/main" val="3418517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349</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Calibri</vt:lpstr>
      <vt:lpstr>Lora Italics</vt:lpstr>
      <vt:lpstr>Wingdings</vt:lpstr>
      <vt:lpstr>Times New Roman</vt:lpstr>
      <vt:lpstr>Arial</vt:lpstr>
      <vt:lpstr>TAN Meringue</vt:lpstr>
      <vt:lpstr>Raleway</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Ecotrendy</dc:title>
  <dc:creator>PRATIK SANKHE</dc:creator>
  <cp:lastModifiedBy>Pratik Sankhe</cp:lastModifiedBy>
  <cp:revision>11</cp:revision>
  <dcterms:created xsi:type="dcterms:W3CDTF">2006-08-16T00:00:00Z</dcterms:created>
  <dcterms:modified xsi:type="dcterms:W3CDTF">2022-10-10T15:47:49Z</dcterms:modified>
  <dc:identifier>DAFOpYkvDKU</dc:identifier>
</cp:coreProperties>
</file>