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4"/>
    <p:sldId id="257" r:id="rId25"/>
    <p:sldId id="258" r:id="rId26"/>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Cinzel" charset="1" panose="00000500000000000000"/>
      <p:regular r:id="rId14"/>
    </p:embeddedFont>
    <p:embeddedFont>
      <p:font typeface="Cinzel Bold" charset="1" panose="00000800000000000000"/>
      <p:regular r:id="rId15"/>
    </p:embeddedFont>
    <p:embeddedFont>
      <p:font typeface="Roboto" charset="1" panose="02000000000000000000"/>
      <p:regular r:id="rId16"/>
    </p:embeddedFont>
    <p:embeddedFont>
      <p:font typeface="Roboto Bold" charset="1" panose="02000000000000000000"/>
      <p:regular r:id="rId17"/>
    </p:embeddedFont>
    <p:embeddedFont>
      <p:font typeface="Roboto Italics" charset="1" panose="02000000000000000000"/>
      <p:regular r:id="rId18"/>
    </p:embeddedFont>
    <p:embeddedFont>
      <p:font typeface="Roboto Bold Italics" charset="1" panose="02000000000000000000"/>
      <p:regular r:id="rId19"/>
    </p:embeddedFont>
    <p:embeddedFont>
      <p:font typeface="Open Sans Light" charset="1" panose="020B0306030504020204"/>
      <p:regular r:id="rId20"/>
    </p:embeddedFont>
    <p:embeddedFont>
      <p:font typeface="Open Sans Light Bold" charset="1" panose="020B0806030504020204"/>
      <p:regular r:id="rId21"/>
    </p:embeddedFont>
    <p:embeddedFont>
      <p:font typeface="Open Sans Light Italics" charset="1" panose="020B0306030504020204"/>
      <p:regular r:id="rId22"/>
    </p:embeddedFont>
    <p:embeddedFont>
      <p:font typeface="Open Sans Light Bold Italics" charset="1" panose="020B0806030504020204"/>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slides/slide1.xml" Type="http://schemas.openxmlformats.org/officeDocument/2006/relationships/slide"/><Relationship Id="rId25" Target="slides/slide2.xml" Type="http://schemas.openxmlformats.org/officeDocument/2006/relationships/slide"/><Relationship Id="rId26" Target="slides/slide3.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jpeg" Type="http://schemas.openxmlformats.org/officeDocument/2006/relationships/image"/><Relationship Id="rId6"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a:off x="0" y="0"/>
            <a:ext cx="18288000" cy="10287000"/>
          </a:xfrm>
          <a:prstGeom prst="rect">
            <a:avLst/>
          </a:prstGeom>
        </p:spPr>
      </p:pic>
      <p:grpSp>
        <p:nvGrpSpPr>
          <p:cNvPr name="Group 3" id="3"/>
          <p:cNvGrpSpPr/>
          <p:nvPr/>
        </p:nvGrpSpPr>
        <p:grpSpPr>
          <a:xfrm rot="0">
            <a:off x="1028700" y="1028700"/>
            <a:ext cx="16230600" cy="8229600"/>
            <a:chOff x="0" y="0"/>
            <a:chExt cx="5490351" cy="2783840"/>
          </a:xfrm>
        </p:grpSpPr>
        <p:sp>
          <p:nvSpPr>
            <p:cNvPr name="Freeform 4" id="4"/>
            <p:cNvSpPr/>
            <p:nvPr/>
          </p:nvSpPr>
          <p:spPr>
            <a:xfrm>
              <a:off x="0" y="0"/>
              <a:ext cx="5490351" cy="2783840"/>
            </a:xfrm>
            <a:custGeom>
              <a:avLst/>
              <a:gdLst/>
              <a:ahLst/>
              <a:cxnLst/>
              <a:rect r="r" b="b" t="t" l="l"/>
              <a:pathLst>
                <a:path h="2783840" w="5490351">
                  <a:moveTo>
                    <a:pt x="0" y="0"/>
                  </a:moveTo>
                  <a:lnTo>
                    <a:pt x="0" y="2783840"/>
                  </a:lnTo>
                  <a:lnTo>
                    <a:pt x="5490351" y="2783840"/>
                  </a:lnTo>
                  <a:lnTo>
                    <a:pt x="5490351" y="0"/>
                  </a:lnTo>
                  <a:lnTo>
                    <a:pt x="0" y="0"/>
                  </a:lnTo>
                  <a:close/>
                  <a:moveTo>
                    <a:pt x="5429391" y="2722880"/>
                  </a:moveTo>
                  <a:lnTo>
                    <a:pt x="59690" y="2722880"/>
                  </a:lnTo>
                  <a:lnTo>
                    <a:pt x="59690" y="59690"/>
                  </a:lnTo>
                  <a:lnTo>
                    <a:pt x="5429391" y="59690"/>
                  </a:lnTo>
                  <a:lnTo>
                    <a:pt x="5429391" y="2722880"/>
                  </a:lnTo>
                  <a:close/>
                </a:path>
              </a:pathLst>
            </a:custGeom>
            <a:solidFill>
              <a:srgbClr val="AD9233"/>
            </a:solidFill>
          </p:spPr>
        </p:sp>
      </p:grpSp>
      <p:pic>
        <p:nvPicPr>
          <p:cNvPr name="Picture 5" id="5"/>
          <p:cNvPicPr>
            <a:picLocks noChangeAspect="true"/>
          </p:cNvPicPr>
          <p:nvPr/>
        </p:nvPicPr>
        <p:blipFill>
          <a:blip r:embed="rId3"/>
          <a:srcRect l="0" t="0" r="0" b="0"/>
          <a:stretch>
            <a:fillRect/>
          </a:stretch>
        </p:blipFill>
        <p:spPr>
          <a:xfrm flipH="false" flipV="false" rot="0">
            <a:off x="15359028" y="1243114"/>
            <a:ext cx="1662753" cy="1691421"/>
          </a:xfrm>
          <a:prstGeom prst="rect">
            <a:avLst/>
          </a:prstGeom>
        </p:spPr>
      </p:pic>
      <p:sp>
        <p:nvSpPr>
          <p:cNvPr name="TextBox 6" id="6"/>
          <p:cNvSpPr txBox="true"/>
          <p:nvPr/>
        </p:nvSpPr>
        <p:spPr>
          <a:xfrm rot="0">
            <a:off x="0" y="3494616"/>
            <a:ext cx="12294122" cy="2180579"/>
          </a:xfrm>
          <a:prstGeom prst="rect">
            <a:avLst/>
          </a:prstGeom>
        </p:spPr>
        <p:txBody>
          <a:bodyPr anchor="t" rtlCol="false" tIns="0" lIns="0" bIns="0" rIns="0">
            <a:spAutoFit/>
          </a:bodyPr>
          <a:lstStyle/>
          <a:p>
            <a:pPr algn="ctr">
              <a:lnSpc>
                <a:spcPts val="17885"/>
              </a:lnSpc>
            </a:pPr>
            <a:r>
              <a:rPr lang="en-US" sz="12775" spc="1137">
                <a:solidFill>
                  <a:srgbClr val="FFFFFF"/>
                </a:solidFill>
                <a:latin typeface="Cinzel"/>
              </a:rPr>
              <a:t>Finance</a:t>
            </a:r>
          </a:p>
        </p:txBody>
      </p:sp>
      <p:sp>
        <p:nvSpPr>
          <p:cNvPr name="TextBox 7" id="7"/>
          <p:cNvSpPr txBox="true"/>
          <p:nvPr/>
        </p:nvSpPr>
        <p:spPr>
          <a:xfrm rot="0">
            <a:off x="5766779" y="7410277"/>
            <a:ext cx="11492521" cy="1590675"/>
          </a:xfrm>
          <a:prstGeom prst="rect">
            <a:avLst/>
          </a:prstGeom>
        </p:spPr>
        <p:txBody>
          <a:bodyPr anchor="t" rtlCol="false" tIns="0" lIns="0" bIns="0" rIns="0">
            <a:spAutoFit/>
          </a:bodyPr>
          <a:lstStyle/>
          <a:p>
            <a:pPr algn="ctr">
              <a:lnSpc>
                <a:spcPts val="4200"/>
              </a:lnSpc>
            </a:pPr>
            <a:r>
              <a:rPr lang="en-US" sz="3000" spc="348">
                <a:solidFill>
                  <a:srgbClr val="FFFFFF"/>
                </a:solidFill>
                <a:latin typeface="Glacial Indifference"/>
              </a:rPr>
              <a:t>DELIVERING LAST MILE SUSTAINABLE ENERGY</a:t>
            </a:r>
          </a:p>
          <a:p>
            <a:pPr algn="ctr">
              <a:lnSpc>
                <a:spcPts val="4200"/>
              </a:lnSpc>
            </a:pPr>
            <a:r>
              <a:rPr lang="en-US" sz="3000" spc="348">
                <a:solidFill>
                  <a:srgbClr val="FFFFFF"/>
                </a:solidFill>
                <a:latin typeface="Glacial Indifference"/>
              </a:rPr>
              <a:t>Solutions that Improve Quality of Life and</a:t>
            </a:r>
          </a:p>
          <a:p>
            <a:pPr algn="ctr">
              <a:lnSpc>
                <a:spcPts val="4200"/>
              </a:lnSpc>
            </a:pPr>
            <a:r>
              <a:rPr lang="en-US" sz="3000" spc="348">
                <a:solidFill>
                  <a:srgbClr val="FFFFFF"/>
                </a:solidFill>
                <a:latin typeface="Glacial Indifference"/>
              </a:rPr>
              <a:t>Socio-Economic Development for the Poor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2445" t="0" r="12445" b="0"/>
          <a:stretch>
            <a:fillRect/>
          </a:stretch>
        </p:blipFill>
        <p:spPr>
          <a:xfrm flipH="false" flipV="false" rot="0">
            <a:off x="0" y="0"/>
            <a:ext cx="6371246" cy="5694031"/>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4400719" y="1278530"/>
            <a:ext cx="6405079" cy="2425924"/>
          </a:xfrm>
          <a:prstGeom prst="rect">
            <a:avLst/>
          </a:prstGeom>
        </p:spPr>
      </p:pic>
      <p:pic>
        <p:nvPicPr>
          <p:cNvPr name="Picture 4" id="4"/>
          <p:cNvPicPr>
            <a:picLocks noChangeAspect="true"/>
          </p:cNvPicPr>
          <p:nvPr/>
        </p:nvPicPr>
        <p:blipFill>
          <a:blip r:embed="rId5"/>
          <a:srcRect l="4834" t="0" r="4834" b="0"/>
          <a:stretch>
            <a:fillRect/>
          </a:stretch>
        </p:blipFill>
        <p:spPr>
          <a:xfrm flipH="false" flipV="false" rot="0">
            <a:off x="2585357" y="5694031"/>
            <a:ext cx="6230863" cy="4595705"/>
          </a:xfrm>
          <a:prstGeom prst="rect">
            <a:avLst/>
          </a:prstGeom>
        </p:spPr>
      </p:pic>
      <p:grpSp>
        <p:nvGrpSpPr>
          <p:cNvPr name="Group 5" id="5"/>
          <p:cNvGrpSpPr/>
          <p:nvPr/>
        </p:nvGrpSpPr>
        <p:grpSpPr>
          <a:xfrm rot="0">
            <a:off x="10269106" y="8690172"/>
            <a:ext cx="2086598" cy="568128"/>
            <a:chOff x="0" y="0"/>
            <a:chExt cx="549557" cy="149630"/>
          </a:xfrm>
        </p:grpSpPr>
        <p:sp>
          <p:nvSpPr>
            <p:cNvPr name="Freeform 6" id="6"/>
            <p:cNvSpPr/>
            <p:nvPr/>
          </p:nvSpPr>
          <p:spPr>
            <a:xfrm>
              <a:off x="0" y="0"/>
              <a:ext cx="549557" cy="149630"/>
            </a:xfrm>
            <a:custGeom>
              <a:avLst/>
              <a:gdLst/>
              <a:ahLst/>
              <a:cxnLst/>
              <a:rect r="r" b="b" t="t" l="l"/>
              <a:pathLst>
                <a:path h="149630" w="549557">
                  <a:moveTo>
                    <a:pt x="0" y="0"/>
                  </a:moveTo>
                  <a:lnTo>
                    <a:pt x="549557" y="0"/>
                  </a:lnTo>
                  <a:lnTo>
                    <a:pt x="549557" y="149630"/>
                  </a:lnTo>
                  <a:lnTo>
                    <a:pt x="0" y="149630"/>
                  </a:lnTo>
                  <a:close/>
                </a:path>
              </a:pathLst>
            </a:custGeom>
            <a:solidFill>
              <a:srgbClr val="8ACC4F"/>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0" y="5694031"/>
            <a:ext cx="2585357" cy="4595705"/>
            <a:chOff x="0" y="0"/>
            <a:chExt cx="680917" cy="1210391"/>
          </a:xfrm>
        </p:grpSpPr>
        <p:sp>
          <p:nvSpPr>
            <p:cNvPr name="Freeform 9" id="9"/>
            <p:cNvSpPr/>
            <p:nvPr/>
          </p:nvSpPr>
          <p:spPr>
            <a:xfrm>
              <a:off x="0" y="0"/>
              <a:ext cx="680917" cy="1210391"/>
            </a:xfrm>
            <a:custGeom>
              <a:avLst/>
              <a:gdLst/>
              <a:ahLst/>
              <a:cxnLst/>
              <a:rect r="r" b="b" t="t" l="l"/>
              <a:pathLst>
                <a:path h="1210391" w="680917">
                  <a:moveTo>
                    <a:pt x="0" y="0"/>
                  </a:moveTo>
                  <a:lnTo>
                    <a:pt x="680917" y="0"/>
                  </a:lnTo>
                  <a:lnTo>
                    <a:pt x="680917" y="1210391"/>
                  </a:lnTo>
                  <a:lnTo>
                    <a:pt x="0" y="1210391"/>
                  </a:lnTo>
                  <a:close/>
                </a:path>
              </a:pathLst>
            </a:custGeom>
            <a:solidFill>
              <a:srgbClr val="8ACC4F"/>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13398876" y="8637548"/>
            <a:ext cx="2086598" cy="568128"/>
            <a:chOff x="0" y="0"/>
            <a:chExt cx="549557" cy="149630"/>
          </a:xfrm>
        </p:grpSpPr>
        <p:sp>
          <p:nvSpPr>
            <p:cNvPr name="Freeform 12" id="12"/>
            <p:cNvSpPr/>
            <p:nvPr/>
          </p:nvSpPr>
          <p:spPr>
            <a:xfrm>
              <a:off x="0" y="0"/>
              <a:ext cx="549557" cy="149630"/>
            </a:xfrm>
            <a:custGeom>
              <a:avLst/>
              <a:gdLst/>
              <a:ahLst/>
              <a:cxnLst/>
              <a:rect r="r" b="b" t="t" l="l"/>
              <a:pathLst>
                <a:path h="149630" w="549557">
                  <a:moveTo>
                    <a:pt x="0" y="0"/>
                  </a:moveTo>
                  <a:lnTo>
                    <a:pt x="549557" y="0"/>
                  </a:lnTo>
                  <a:lnTo>
                    <a:pt x="549557" y="149630"/>
                  </a:lnTo>
                  <a:lnTo>
                    <a:pt x="0" y="149630"/>
                  </a:lnTo>
                  <a:close/>
                </a:path>
              </a:pathLst>
            </a:custGeom>
            <a:solidFill>
              <a:srgbClr val="8ACC4F"/>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13462025" y="8690172"/>
            <a:ext cx="1960300" cy="462879"/>
            <a:chOff x="0" y="0"/>
            <a:chExt cx="516293" cy="121910"/>
          </a:xfrm>
        </p:grpSpPr>
        <p:sp>
          <p:nvSpPr>
            <p:cNvPr name="Freeform 15" id="15"/>
            <p:cNvSpPr/>
            <p:nvPr/>
          </p:nvSpPr>
          <p:spPr>
            <a:xfrm>
              <a:off x="0" y="0"/>
              <a:ext cx="516293" cy="121910"/>
            </a:xfrm>
            <a:custGeom>
              <a:avLst/>
              <a:gdLst/>
              <a:ahLst/>
              <a:cxnLst/>
              <a:rect r="r" b="b" t="t" l="l"/>
              <a:pathLst>
                <a:path h="121910" w="516293">
                  <a:moveTo>
                    <a:pt x="0" y="0"/>
                  </a:moveTo>
                  <a:lnTo>
                    <a:pt x="516293" y="0"/>
                  </a:lnTo>
                  <a:lnTo>
                    <a:pt x="516293" y="121910"/>
                  </a:lnTo>
                  <a:lnTo>
                    <a:pt x="0" y="121910"/>
                  </a:lnTo>
                  <a:close/>
                </a:path>
              </a:pathLst>
            </a:custGeom>
            <a:solidFill>
              <a:srgbClr val="FFFFFF"/>
            </a:solidFill>
          </p:spPr>
        </p:sp>
        <p:sp>
          <p:nvSpPr>
            <p:cNvPr name="TextBox 16" id="1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AutoShape 17" id="17"/>
          <p:cNvSpPr/>
          <p:nvPr/>
        </p:nvSpPr>
        <p:spPr>
          <a:xfrm rot="5400000">
            <a:off x="3524231" y="2827966"/>
            <a:ext cx="5694031" cy="0"/>
          </a:xfrm>
          <a:prstGeom prst="line">
            <a:avLst/>
          </a:prstGeom>
          <a:ln cap="flat" w="38100">
            <a:solidFill>
              <a:srgbClr val="FFFFFF"/>
            </a:solidFill>
            <a:prstDash val="solid"/>
            <a:headEnd type="none" len="sm" w="sm"/>
            <a:tailEnd type="none" len="sm" w="sm"/>
          </a:ln>
        </p:spPr>
      </p:sp>
      <p:sp>
        <p:nvSpPr>
          <p:cNvPr name="AutoShape 18" id="18"/>
          <p:cNvSpPr/>
          <p:nvPr/>
        </p:nvSpPr>
        <p:spPr>
          <a:xfrm rot="5400000">
            <a:off x="269823" y="7971466"/>
            <a:ext cx="4592969" cy="0"/>
          </a:xfrm>
          <a:prstGeom prst="line">
            <a:avLst/>
          </a:prstGeom>
          <a:ln cap="flat" w="38100">
            <a:solidFill>
              <a:srgbClr val="FFFFFF"/>
            </a:solidFill>
            <a:prstDash val="solid"/>
            <a:headEnd type="none" len="sm" w="sm"/>
            <a:tailEnd type="none" len="sm" w="sm"/>
          </a:ln>
        </p:spPr>
      </p:sp>
      <p:sp>
        <p:nvSpPr>
          <p:cNvPr name="AutoShape 19" id="19"/>
          <p:cNvSpPr/>
          <p:nvPr/>
        </p:nvSpPr>
        <p:spPr>
          <a:xfrm rot="-10800000">
            <a:off x="0" y="5694031"/>
            <a:ext cx="8816220" cy="0"/>
          </a:xfrm>
          <a:prstGeom prst="line">
            <a:avLst/>
          </a:prstGeom>
          <a:ln cap="flat" w="38100">
            <a:solidFill>
              <a:srgbClr val="FFFFFF"/>
            </a:solidFill>
            <a:prstDash val="solid"/>
            <a:headEnd type="none" len="sm" w="sm"/>
            <a:tailEnd type="none" len="sm" w="sm"/>
          </a:ln>
        </p:spPr>
      </p:sp>
      <p:sp>
        <p:nvSpPr>
          <p:cNvPr name="TextBox 20" id="20"/>
          <p:cNvSpPr txBox="true"/>
          <p:nvPr/>
        </p:nvSpPr>
        <p:spPr>
          <a:xfrm rot="0">
            <a:off x="9683871" y="3255639"/>
            <a:ext cx="7594409" cy="4179571"/>
          </a:xfrm>
          <a:prstGeom prst="rect">
            <a:avLst/>
          </a:prstGeom>
        </p:spPr>
        <p:txBody>
          <a:bodyPr anchor="t" rtlCol="false" tIns="0" lIns="0" bIns="0" rIns="0">
            <a:spAutoFit/>
          </a:bodyPr>
          <a:lstStyle/>
          <a:p>
            <a:pPr>
              <a:lnSpc>
                <a:spcPts val="4199"/>
              </a:lnSpc>
            </a:pPr>
            <a:r>
              <a:rPr lang="en-US" sz="2799">
                <a:solidFill>
                  <a:srgbClr val="000000"/>
                </a:solidFill>
                <a:latin typeface="Roboto"/>
              </a:rPr>
              <a:t>To propose the solution regarding the financing of the organization with three broad objectives namely </a:t>
            </a:r>
          </a:p>
          <a:p>
            <a:pPr>
              <a:lnSpc>
                <a:spcPts val="4199"/>
              </a:lnSpc>
            </a:pPr>
          </a:p>
          <a:p>
            <a:pPr>
              <a:lnSpc>
                <a:spcPts val="4199"/>
              </a:lnSpc>
            </a:pPr>
            <a:r>
              <a:rPr lang="en-US" sz="2799">
                <a:solidFill>
                  <a:srgbClr val="000000"/>
                </a:solidFill>
                <a:latin typeface="Roboto Bold"/>
              </a:rPr>
              <a:t>1. Sources of Inflow</a:t>
            </a:r>
          </a:p>
          <a:p>
            <a:pPr>
              <a:lnSpc>
                <a:spcPts val="4199"/>
              </a:lnSpc>
            </a:pPr>
            <a:r>
              <a:rPr lang="en-US" sz="2799">
                <a:solidFill>
                  <a:srgbClr val="000000"/>
                </a:solidFill>
                <a:latin typeface="Roboto Bold"/>
              </a:rPr>
              <a:t>2. Sources of Outflow</a:t>
            </a:r>
          </a:p>
          <a:p>
            <a:pPr>
              <a:lnSpc>
                <a:spcPts val="4199"/>
              </a:lnSpc>
            </a:pPr>
            <a:r>
              <a:rPr lang="en-US" sz="2799">
                <a:solidFill>
                  <a:srgbClr val="000000"/>
                </a:solidFill>
                <a:latin typeface="Roboto Bold"/>
              </a:rPr>
              <a:t>3. Departmental Budgets and time line</a:t>
            </a:r>
          </a:p>
          <a:p>
            <a:pPr>
              <a:lnSpc>
                <a:spcPts val="4199"/>
              </a:lnSpc>
            </a:pPr>
          </a:p>
        </p:txBody>
      </p:sp>
      <p:sp>
        <p:nvSpPr>
          <p:cNvPr name="TextBox 21" id="21"/>
          <p:cNvSpPr txBox="true"/>
          <p:nvPr/>
        </p:nvSpPr>
        <p:spPr>
          <a:xfrm rot="0">
            <a:off x="10480129" y="1907064"/>
            <a:ext cx="6779171" cy="771525"/>
          </a:xfrm>
          <a:prstGeom prst="rect">
            <a:avLst/>
          </a:prstGeom>
        </p:spPr>
        <p:txBody>
          <a:bodyPr anchor="t" rtlCol="false" tIns="0" lIns="0" bIns="0" rIns="0">
            <a:spAutoFit/>
          </a:bodyPr>
          <a:lstStyle/>
          <a:p>
            <a:pPr>
              <a:lnSpc>
                <a:spcPts val="6299"/>
              </a:lnSpc>
            </a:pPr>
            <a:r>
              <a:rPr lang="en-US" sz="4499">
                <a:solidFill>
                  <a:srgbClr val="000000"/>
                </a:solidFill>
                <a:latin typeface="Roboto Bold"/>
              </a:rPr>
              <a:t>Problem Statement</a:t>
            </a:r>
          </a:p>
        </p:txBody>
      </p:sp>
      <p:sp>
        <p:nvSpPr>
          <p:cNvPr name="TextBox 22" id="22"/>
          <p:cNvSpPr txBox="true"/>
          <p:nvPr/>
        </p:nvSpPr>
        <p:spPr>
          <a:xfrm rot="0">
            <a:off x="10554253" y="8766274"/>
            <a:ext cx="1664553" cy="358775"/>
          </a:xfrm>
          <a:prstGeom prst="rect">
            <a:avLst/>
          </a:prstGeom>
        </p:spPr>
        <p:txBody>
          <a:bodyPr anchor="t" rtlCol="false" tIns="0" lIns="0" bIns="0" rIns="0">
            <a:spAutoFit/>
          </a:bodyPr>
          <a:lstStyle/>
          <a:p>
            <a:pPr algn="ctr">
              <a:lnSpc>
                <a:spcPts val="2800"/>
              </a:lnSpc>
            </a:pPr>
            <a:r>
              <a:rPr lang="en-US" sz="2000" spc="124">
                <a:solidFill>
                  <a:srgbClr val="000000"/>
                </a:solidFill>
                <a:latin typeface="Roboto Bold"/>
              </a:rPr>
              <a:t>Join Now</a:t>
            </a:r>
          </a:p>
        </p:txBody>
      </p:sp>
      <p:sp>
        <p:nvSpPr>
          <p:cNvPr name="TextBox 23" id="23"/>
          <p:cNvSpPr txBox="true"/>
          <p:nvPr/>
        </p:nvSpPr>
        <p:spPr>
          <a:xfrm rot="0">
            <a:off x="13481075" y="8737699"/>
            <a:ext cx="1664553" cy="358775"/>
          </a:xfrm>
          <a:prstGeom prst="rect">
            <a:avLst/>
          </a:prstGeom>
        </p:spPr>
        <p:txBody>
          <a:bodyPr anchor="t" rtlCol="false" tIns="0" lIns="0" bIns="0" rIns="0">
            <a:spAutoFit/>
          </a:bodyPr>
          <a:lstStyle/>
          <a:p>
            <a:pPr algn="ctr">
              <a:lnSpc>
                <a:spcPts val="2800"/>
              </a:lnSpc>
            </a:pPr>
            <a:r>
              <a:rPr lang="en-US" sz="2000" spc="124">
                <a:solidFill>
                  <a:srgbClr val="000000"/>
                </a:solidFill>
                <a:latin typeface="Roboto Bold"/>
              </a:rPr>
              <a:t>Not Now</a:t>
            </a:r>
          </a:p>
        </p:txBody>
      </p:sp>
      <p:pic>
        <p:nvPicPr>
          <p:cNvPr name="Picture 24" id="24"/>
          <p:cNvPicPr>
            <a:picLocks noChangeAspect="true"/>
          </p:cNvPicPr>
          <p:nvPr/>
        </p:nvPicPr>
        <p:blipFill>
          <a:blip r:embed="rId6"/>
          <a:srcRect l="0" t="0" r="0" b="0"/>
          <a:stretch>
            <a:fillRect/>
          </a:stretch>
        </p:blipFill>
        <p:spPr>
          <a:xfrm flipH="false" flipV="false" rot="0">
            <a:off x="16191247" y="457130"/>
            <a:ext cx="1662753" cy="1691421"/>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4682" t="0" r="18447" b="15435"/>
          <a:stretch>
            <a:fillRect/>
          </a:stretch>
        </p:blipFill>
        <p:spPr>
          <a:xfrm flipH="false" flipV="false" rot="0">
            <a:off x="5698017" y="0"/>
            <a:ext cx="6111072" cy="10287000"/>
          </a:xfrm>
          <a:prstGeom prst="rect">
            <a:avLst/>
          </a:prstGeom>
        </p:spPr>
      </p:pic>
      <p:grpSp>
        <p:nvGrpSpPr>
          <p:cNvPr name="Group 3" id="3"/>
          <p:cNvGrpSpPr/>
          <p:nvPr/>
        </p:nvGrpSpPr>
        <p:grpSpPr>
          <a:xfrm rot="0">
            <a:off x="5698017" y="6996053"/>
            <a:ext cx="6111072" cy="3290947"/>
            <a:chOff x="0" y="0"/>
            <a:chExt cx="1609500" cy="866751"/>
          </a:xfrm>
        </p:grpSpPr>
        <p:sp>
          <p:nvSpPr>
            <p:cNvPr name="Freeform 4" id="4"/>
            <p:cNvSpPr/>
            <p:nvPr/>
          </p:nvSpPr>
          <p:spPr>
            <a:xfrm>
              <a:off x="0" y="0"/>
              <a:ext cx="1609500" cy="866751"/>
            </a:xfrm>
            <a:custGeom>
              <a:avLst/>
              <a:gdLst/>
              <a:ahLst/>
              <a:cxnLst/>
              <a:rect r="r" b="b" t="t" l="l"/>
              <a:pathLst>
                <a:path h="866751" w="1609500">
                  <a:moveTo>
                    <a:pt x="0" y="0"/>
                  </a:moveTo>
                  <a:lnTo>
                    <a:pt x="1609500" y="0"/>
                  </a:lnTo>
                  <a:lnTo>
                    <a:pt x="1609500" y="866751"/>
                  </a:lnTo>
                  <a:lnTo>
                    <a:pt x="0" y="866751"/>
                  </a:lnTo>
                  <a:close/>
                </a:path>
              </a:pathLst>
            </a:custGeom>
            <a:solidFill>
              <a:srgbClr val="212A35">
                <a:alpha val="89804"/>
              </a:srgbClr>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AutoShape 6" id="6"/>
          <p:cNvSpPr/>
          <p:nvPr/>
        </p:nvSpPr>
        <p:spPr>
          <a:xfrm rot="0">
            <a:off x="5698017" y="6948428"/>
            <a:ext cx="6111072" cy="0"/>
          </a:xfrm>
          <a:prstGeom prst="line">
            <a:avLst/>
          </a:prstGeom>
          <a:ln cap="flat" w="47625">
            <a:solidFill>
              <a:srgbClr val="FFFFFF"/>
            </a:solidFill>
            <a:prstDash val="solid"/>
            <a:headEnd type="none" len="sm" w="sm"/>
            <a:tailEnd type="none" len="sm" w="sm"/>
          </a:ln>
        </p:spPr>
      </p:sp>
      <p:grpSp>
        <p:nvGrpSpPr>
          <p:cNvPr name="Group 7" id="7"/>
          <p:cNvGrpSpPr/>
          <p:nvPr/>
        </p:nvGrpSpPr>
        <p:grpSpPr>
          <a:xfrm rot="0">
            <a:off x="7516140" y="7653747"/>
            <a:ext cx="2474827" cy="986393"/>
            <a:chOff x="0" y="0"/>
            <a:chExt cx="651806" cy="259791"/>
          </a:xfrm>
        </p:grpSpPr>
        <p:sp>
          <p:nvSpPr>
            <p:cNvPr name="Freeform 8" id="8"/>
            <p:cNvSpPr/>
            <p:nvPr/>
          </p:nvSpPr>
          <p:spPr>
            <a:xfrm>
              <a:off x="0" y="0"/>
              <a:ext cx="651806" cy="259791"/>
            </a:xfrm>
            <a:custGeom>
              <a:avLst/>
              <a:gdLst/>
              <a:ahLst/>
              <a:cxnLst/>
              <a:rect r="r" b="b" t="t" l="l"/>
              <a:pathLst>
                <a:path h="259791" w="651806">
                  <a:moveTo>
                    <a:pt x="0" y="0"/>
                  </a:moveTo>
                  <a:lnTo>
                    <a:pt x="651806" y="0"/>
                  </a:lnTo>
                  <a:lnTo>
                    <a:pt x="651806" y="259791"/>
                  </a:lnTo>
                  <a:lnTo>
                    <a:pt x="0" y="259791"/>
                  </a:lnTo>
                  <a:close/>
                </a:path>
              </a:pathLst>
            </a:custGeom>
            <a:solidFill>
              <a:srgbClr val="8ACC4F"/>
            </a:solidFill>
          </p:spPr>
        </p:sp>
        <p:sp>
          <p:nvSpPr>
            <p:cNvPr name="TextBox 9" id="9"/>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0" id="10"/>
          <p:cNvGrpSpPr/>
          <p:nvPr/>
        </p:nvGrpSpPr>
        <p:grpSpPr>
          <a:xfrm rot="0">
            <a:off x="1045881" y="2831009"/>
            <a:ext cx="2086598" cy="568128"/>
            <a:chOff x="0" y="0"/>
            <a:chExt cx="549557" cy="149630"/>
          </a:xfrm>
        </p:grpSpPr>
        <p:sp>
          <p:nvSpPr>
            <p:cNvPr name="Freeform 11" id="11"/>
            <p:cNvSpPr/>
            <p:nvPr/>
          </p:nvSpPr>
          <p:spPr>
            <a:xfrm>
              <a:off x="0" y="0"/>
              <a:ext cx="549557" cy="149630"/>
            </a:xfrm>
            <a:custGeom>
              <a:avLst/>
              <a:gdLst/>
              <a:ahLst/>
              <a:cxnLst/>
              <a:rect r="r" b="b" t="t" l="l"/>
              <a:pathLst>
                <a:path h="149630" w="549557">
                  <a:moveTo>
                    <a:pt x="0" y="0"/>
                  </a:moveTo>
                  <a:lnTo>
                    <a:pt x="549557" y="0"/>
                  </a:lnTo>
                  <a:lnTo>
                    <a:pt x="549557" y="149630"/>
                  </a:lnTo>
                  <a:lnTo>
                    <a:pt x="0" y="149630"/>
                  </a:lnTo>
                  <a:close/>
                </a:path>
              </a:pathLst>
            </a:custGeom>
            <a:solidFill>
              <a:srgbClr val="8ACC4F"/>
            </a:solidFill>
          </p:spPr>
        </p:sp>
        <p:sp>
          <p:nvSpPr>
            <p:cNvPr name="TextBox 12" id="12"/>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3" id="13"/>
          <p:cNvGrpSpPr/>
          <p:nvPr/>
        </p:nvGrpSpPr>
        <p:grpSpPr>
          <a:xfrm rot="0">
            <a:off x="1045881" y="6084208"/>
            <a:ext cx="2086598" cy="568128"/>
            <a:chOff x="0" y="0"/>
            <a:chExt cx="549557" cy="149630"/>
          </a:xfrm>
        </p:grpSpPr>
        <p:sp>
          <p:nvSpPr>
            <p:cNvPr name="Freeform 14" id="14"/>
            <p:cNvSpPr/>
            <p:nvPr/>
          </p:nvSpPr>
          <p:spPr>
            <a:xfrm>
              <a:off x="0" y="0"/>
              <a:ext cx="549557" cy="149630"/>
            </a:xfrm>
            <a:custGeom>
              <a:avLst/>
              <a:gdLst/>
              <a:ahLst/>
              <a:cxnLst/>
              <a:rect r="r" b="b" t="t" l="l"/>
              <a:pathLst>
                <a:path h="149630" w="549557">
                  <a:moveTo>
                    <a:pt x="0" y="0"/>
                  </a:moveTo>
                  <a:lnTo>
                    <a:pt x="549557" y="0"/>
                  </a:lnTo>
                  <a:lnTo>
                    <a:pt x="549557" y="149630"/>
                  </a:lnTo>
                  <a:lnTo>
                    <a:pt x="0" y="149630"/>
                  </a:lnTo>
                  <a:close/>
                </a:path>
              </a:pathLst>
            </a:custGeom>
            <a:solidFill>
              <a:srgbClr val="8ACC4F"/>
            </a:solidFill>
          </p:spPr>
        </p:sp>
        <p:sp>
          <p:nvSpPr>
            <p:cNvPr name="TextBox 15" id="1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6" id="16"/>
          <p:cNvGrpSpPr/>
          <p:nvPr/>
        </p:nvGrpSpPr>
        <p:grpSpPr>
          <a:xfrm rot="0">
            <a:off x="1028700" y="9694162"/>
            <a:ext cx="2086598" cy="568128"/>
            <a:chOff x="0" y="0"/>
            <a:chExt cx="549557" cy="149630"/>
          </a:xfrm>
        </p:grpSpPr>
        <p:sp>
          <p:nvSpPr>
            <p:cNvPr name="Freeform 17" id="17"/>
            <p:cNvSpPr/>
            <p:nvPr/>
          </p:nvSpPr>
          <p:spPr>
            <a:xfrm>
              <a:off x="0" y="0"/>
              <a:ext cx="549557" cy="149630"/>
            </a:xfrm>
            <a:custGeom>
              <a:avLst/>
              <a:gdLst/>
              <a:ahLst/>
              <a:cxnLst/>
              <a:rect r="r" b="b" t="t" l="l"/>
              <a:pathLst>
                <a:path h="149630" w="549557">
                  <a:moveTo>
                    <a:pt x="0" y="0"/>
                  </a:moveTo>
                  <a:lnTo>
                    <a:pt x="549557" y="0"/>
                  </a:lnTo>
                  <a:lnTo>
                    <a:pt x="549557" y="149630"/>
                  </a:lnTo>
                  <a:lnTo>
                    <a:pt x="0" y="149630"/>
                  </a:lnTo>
                  <a:close/>
                </a:path>
              </a:pathLst>
            </a:custGeom>
            <a:solidFill>
              <a:srgbClr val="8ACC4F"/>
            </a:solidFill>
          </p:spPr>
        </p:sp>
        <p:sp>
          <p:nvSpPr>
            <p:cNvPr name="TextBox 18" id="1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0">
            <a:off x="12804895" y="7805946"/>
            <a:ext cx="2086598" cy="568128"/>
            <a:chOff x="0" y="0"/>
            <a:chExt cx="549557" cy="149630"/>
          </a:xfrm>
        </p:grpSpPr>
        <p:sp>
          <p:nvSpPr>
            <p:cNvPr name="Freeform 20" id="20"/>
            <p:cNvSpPr/>
            <p:nvPr/>
          </p:nvSpPr>
          <p:spPr>
            <a:xfrm>
              <a:off x="0" y="0"/>
              <a:ext cx="549557" cy="149630"/>
            </a:xfrm>
            <a:custGeom>
              <a:avLst/>
              <a:gdLst/>
              <a:ahLst/>
              <a:cxnLst/>
              <a:rect r="r" b="b" t="t" l="l"/>
              <a:pathLst>
                <a:path h="149630" w="549557">
                  <a:moveTo>
                    <a:pt x="0" y="0"/>
                  </a:moveTo>
                  <a:lnTo>
                    <a:pt x="549557" y="0"/>
                  </a:lnTo>
                  <a:lnTo>
                    <a:pt x="549557" y="149630"/>
                  </a:lnTo>
                  <a:lnTo>
                    <a:pt x="0" y="149630"/>
                  </a:lnTo>
                  <a:close/>
                </a:path>
              </a:pathLst>
            </a:custGeom>
            <a:solidFill>
              <a:srgbClr val="8ACC4F"/>
            </a:solidFill>
          </p:spPr>
        </p:sp>
        <p:sp>
          <p:nvSpPr>
            <p:cNvPr name="TextBox 21" id="21"/>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0">
            <a:off x="12868044" y="7858570"/>
            <a:ext cx="1960300" cy="462879"/>
            <a:chOff x="0" y="0"/>
            <a:chExt cx="516293" cy="121910"/>
          </a:xfrm>
        </p:grpSpPr>
        <p:sp>
          <p:nvSpPr>
            <p:cNvPr name="Freeform 23" id="23"/>
            <p:cNvSpPr/>
            <p:nvPr/>
          </p:nvSpPr>
          <p:spPr>
            <a:xfrm>
              <a:off x="0" y="0"/>
              <a:ext cx="516293" cy="121910"/>
            </a:xfrm>
            <a:custGeom>
              <a:avLst/>
              <a:gdLst/>
              <a:ahLst/>
              <a:cxnLst/>
              <a:rect r="r" b="b" t="t" l="l"/>
              <a:pathLst>
                <a:path h="121910" w="516293">
                  <a:moveTo>
                    <a:pt x="0" y="0"/>
                  </a:moveTo>
                  <a:lnTo>
                    <a:pt x="516293" y="0"/>
                  </a:lnTo>
                  <a:lnTo>
                    <a:pt x="516293" y="121910"/>
                  </a:lnTo>
                  <a:lnTo>
                    <a:pt x="0" y="121910"/>
                  </a:lnTo>
                  <a:close/>
                </a:path>
              </a:pathLst>
            </a:custGeom>
            <a:solidFill>
              <a:srgbClr val="FFFFFF"/>
            </a:solidFill>
          </p:spPr>
        </p:sp>
        <p:sp>
          <p:nvSpPr>
            <p:cNvPr name="TextBox 24" id="2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pic>
        <p:nvPicPr>
          <p:cNvPr name="Picture 25" id="2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045881" y="6948428"/>
            <a:ext cx="536097" cy="538115"/>
          </a:xfrm>
          <a:prstGeom prst="rect">
            <a:avLst/>
          </a:prstGeom>
        </p:spPr>
      </p:pic>
      <p:pic>
        <p:nvPicPr>
          <p:cNvPr name="Picture 26" id="26"/>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173254" y="7078363"/>
            <a:ext cx="357551" cy="269057"/>
          </a:xfrm>
          <a:prstGeom prst="rect">
            <a:avLst/>
          </a:prstGeom>
        </p:spPr>
      </p:pic>
      <p:pic>
        <p:nvPicPr>
          <p:cNvPr name="Picture 27" id="2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045881" y="4009554"/>
            <a:ext cx="536097" cy="538115"/>
          </a:xfrm>
          <a:prstGeom prst="rect">
            <a:avLst/>
          </a:prstGeom>
        </p:spPr>
      </p:pic>
      <p:pic>
        <p:nvPicPr>
          <p:cNvPr name="Picture 28" id="28"/>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173254" y="4144083"/>
            <a:ext cx="357551" cy="269057"/>
          </a:xfrm>
          <a:prstGeom prst="rect">
            <a:avLst/>
          </a:prstGeom>
        </p:spPr>
      </p:pic>
      <p:pic>
        <p:nvPicPr>
          <p:cNvPr name="Picture 29" id="2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045881" y="1073278"/>
            <a:ext cx="536097" cy="538115"/>
          </a:xfrm>
          <a:prstGeom prst="rect">
            <a:avLst/>
          </a:prstGeom>
        </p:spPr>
      </p:pic>
      <p:pic>
        <p:nvPicPr>
          <p:cNvPr name="Picture 30" id="30"/>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182779" y="1207807"/>
            <a:ext cx="357551" cy="269057"/>
          </a:xfrm>
          <a:prstGeom prst="rect">
            <a:avLst/>
          </a:prstGeom>
        </p:spPr>
      </p:pic>
      <p:pic>
        <p:nvPicPr>
          <p:cNvPr name="Picture 31" id="31"/>
          <p:cNvPicPr>
            <a:picLocks noChangeAspect="true"/>
          </p:cNvPicPr>
          <p:nvPr/>
        </p:nvPicPr>
        <p:blipFill>
          <a:blip r:embed="rId7"/>
          <a:srcRect l="0" t="0" r="0" b="0"/>
          <a:stretch>
            <a:fillRect/>
          </a:stretch>
        </p:blipFill>
        <p:spPr>
          <a:xfrm flipH="false" flipV="false" rot="-7367946">
            <a:off x="6834952" y="3785377"/>
            <a:ext cx="2783186" cy="3500863"/>
          </a:xfrm>
          <a:prstGeom prst="rect">
            <a:avLst/>
          </a:prstGeom>
        </p:spPr>
      </p:pic>
      <p:sp>
        <p:nvSpPr>
          <p:cNvPr name="TextBox 32" id="32"/>
          <p:cNvSpPr txBox="true"/>
          <p:nvPr/>
        </p:nvSpPr>
        <p:spPr>
          <a:xfrm rot="0">
            <a:off x="12804895" y="436281"/>
            <a:ext cx="4627589" cy="771525"/>
          </a:xfrm>
          <a:prstGeom prst="rect">
            <a:avLst/>
          </a:prstGeom>
        </p:spPr>
        <p:txBody>
          <a:bodyPr anchor="t" rtlCol="false" tIns="0" lIns="0" bIns="0" rIns="0">
            <a:spAutoFit/>
          </a:bodyPr>
          <a:lstStyle/>
          <a:p>
            <a:pPr>
              <a:lnSpc>
                <a:spcPts val="6299"/>
              </a:lnSpc>
            </a:pPr>
            <a:r>
              <a:rPr lang="en-US" sz="4499">
                <a:solidFill>
                  <a:srgbClr val="000000"/>
                </a:solidFill>
                <a:latin typeface="Roboto Bold"/>
              </a:rPr>
              <a:t>Conclusion</a:t>
            </a:r>
          </a:p>
        </p:txBody>
      </p:sp>
      <p:sp>
        <p:nvSpPr>
          <p:cNvPr name="TextBox 33" id="33"/>
          <p:cNvSpPr txBox="true"/>
          <p:nvPr/>
        </p:nvSpPr>
        <p:spPr>
          <a:xfrm rot="0">
            <a:off x="12304389" y="1703785"/>
            <a:ext cx="5749958" cy="4191000"/>
          </a:xfrm>
          <a:prstGeom prst="rect">
            <a:avLst/>
          </a:prstGeom>
        </p:spPr>
        <p:txBody>
          <a:bodyPr anchor="t" rtlCol="false" tIns="0" lIns="0" bIns="0" rIns="0">
            <a:spAutoFit/>
          </a:bodyPr>
          <a:lstStyle/>
          <a:p>
            <a:pPr algn="just">
              <a:lnSpc>
                <a:spcPts val="3000"/>
              </a:lnSpc>
            </a:pPr>
            <a:r>
              <a:rPr lang="en-US" sz="2000">
                <a:solidFill>
                  <a:srgbClr val="000000"/>
                </a:solidFill>
                <a:latin typeface="Roboto"/>
              </a:rPr>
              <a:t>The business model does not allow to have a single fit solution to all the projects as the requirement of all will be different. Hence, we propose to raise funding under three buckets categorizing on the basis of the risk and then lending this fund to various project in the same risk categorization and earn the difference in the profit as the revenue for the firm.</a:t>
            </a:r>
          </a:p>
          <a:p>
            <a:pPr algn="just">
              <a:lnSpc>
                <a:spcPts val="3000"/>
              </a:lnSpc>
            </a:pPr>
            <a:r>
              <a:rPr lang="en-US" sz="2000">
                <a:solidFill>
                  <a:srgbClr val="000000"/>
                </a:solidFill>
                <a:latin typeface="Roboto"/>
              </a:rPr>
              <a:t>Additionally the firm must look for the government project funding that have synergies with our project. </a:t>
            </a:r>
          </a:p>
        </p:txBody>
      </p:sp>
      <p:sp>
        <p:nvSpPr>
          <p:cNvPr name="TextBox 34" id="34"/>
          <p:cNvSpPr txBox="true"/>
          <p:nvPr/>
        </p:nvSpPr>
        <p:spPr>
          <a:xfrm rot="0">
            <a:off x="1028700" y="1830884"/>
            <a:ext cx="4488914" cy="762000"/>
          </a:xfrm>
          <a:prstGeom prst="rect">
            <a:avLst/>
          </a:prstGeom>
        </p:spPr>
        <p:txBody>
          <a:bodyPr anchor="t" rtlCol="false" tIns="0" lIns="0" bIns="0" rIns="0">
            <a:spAutoFit/>
          </a:bodyPr>
          <a:lstStyle/>
          <a:p>
            <a:pPr>
              <a:lnSpc>
                <a:spcPts val="3000"/>
              </a:lnSpc>
            </a:pPr>
            <a:r>
              <a:rPr lang="en-US" sz="2000">
                <a:solidFill>
                  <a:srgbClr val="000000"/>
                </a:solidFill>
                <a:latin typeface="Roboto"/>
              </a:rPr>
              <a:t>Solution to the Monetary Inflows for the company (Inflow) (PACADI Approach)</a:t>
            </a:r>
          </a:p>
        </p:txBody>
      </p:sp>
      <p:sp>
        <p:nvSpPr>
          <p:cNvPr name="TextBox 35" id="35"/>
          <p:cNvSpPr txBox="true"/>
          <p:nvPr/>
        </p:nvSpPr>
        <p:spPr>
          <a:xfrm rot="0">
            <a:off x="1028700" y="4767161"/>
            <a:ext cx="4119039" cy="1143000"/>
          </a:xfrm>
          <a:prstGeom prst="rect">
            <a:avLst/>
          </a:prstGeom>
        </p:spPr>
        <p:txBody>
          <a:bodyPr anchor="t" rtlCol="false" tIns="0" lIns="0" bIns="0" rIns="0">
            <a:spAutoFit/>
          </a:bodyPr>
          <a:lstStyle/>
          <a:p>
            <a:pPr>
              <a:lnSpc>
                <a:spcPts val="3000"/>
              </a:lnSpc>
            </a:pPr>
            <a:r>
              <a:rPr lang="en-US" sz="2000">
                <a:solidFill>
                  <a:srgbClr val="000000"/>
                </a:solidFill>
                <a:latin typeface="Roboto"/>
              </a:rPr>
              <a:t>Scheduled arrangement for the outflow without disruption (Regular Outflows) (Real World Approach)</a:t>
            </a:r>
          </a:p>
        </p:txBody>
      </p:sp>
      <p:sp>
        <p:nvSpPr>
          <p:cNvPr name="TextBox 36" id="36"/>
          <p:cNvSpPr txBox="true"/>
          <p:nvPr/>
        </p:nvSpPr>
        <p:spPr>
          <a:xfrm rot="0">
            <a:off x="7726146" y="7882047"/>
            <a:ext cx="2054814" cy="358775"/>
          </a:xfrm>
          <a:prstGeom prst="rect">
            <a:avLst/>
          </a:prstGeom>
        </p:spPr>
        <p:txBody>
          <a:bodyPr anchor="t" rtlCol="false" tIns="0" lIns="0" bIns="0" rIns="0">
            <a:spAutoFit/>
          </a:bodyPr>
          <a:lstStyle/>
          <a:p>
            <a:pPr>
              <a:lnSpc>
                <a:spcPts val="2800"/>
              </a:lnSpc>
            </a:pPr>
            <a:r>
              <a:rPr lang="en-US" sz="2000">
                <a:solidFill>
                  <a:srgbClr val="000000"/>
                </a:solidFill>
                <a:latin typeface="Roboto Bold"/>
              </a:rPr>
              <a:t>Approach Used</a:t>
            </a:r>
          </a:p>
        </p:txBody>
      </p:sp>
      <p:sp>
        <p:nvSpPr>
          <p:cNvPr name="TextBox 37" id="37"/>
          <p:cNvSpPr txBox="true"/>
          <p:nvPr/>
        </p:nvSpPr>
        <p:spPr>
          <a:xfrm rot="0">
            <a:off x="2027739" y="958160"/>
            <a:ext cx="2120961" cy="711200"/>
          </a:xfrm>
          <a:prstGeom prst="rect">
            <a:avLst/>
          </a:prstGeom>
        </p:spPr>
        <p:txBody>
          <a:bodyPr anchor="t" rtlCol="false" tIns="0" lIns="0" bIns="0" rIns="0">
            <a:spAutoFit/>
          </a:bodyPr>
          <a:lstStyle/>
          <a:p>
            <a:pPr>
              <a:lnSpc>
                <a:spcPts val="2800"/>
              </a:lnSpc>
            </a:pPr>
            <a:r>
              <a:rPr lang="en-US" sz="2000">
                <a:solidFill>
                  <a:srgbClr val="000000"/>
                </a:solidFill>
                <a:latin typeface="Roboto Bold"/>
              </a:rPr>
              <a:t>1. Sources of Inflow</a:t>
            </a:r>
          </a:p>
        </p:txBody>
      </p:sp>
      <p:sp>
        <p:nvSpPr>
          <p:cNvPr name="TextBox 38" id="38"/>
          <p:cNvSpPr txBox="true"/>
          <p:nvPr/>
        </p:nvSpPr>
        <p:spPr>
          <a:xfrm rot="0">
            <a:off x="2027739" y="3894437"/>
            <a:ext cx="2120961" cy="711200"/>
          </a:xfrm>
          <a:prstGeom prst="rect">
            <a:avLst/>
          </a:prstGeom>
        </p:spPr>
        <p:txBody>
          <a:bodyPr anchor="t" rtlCol="false" tIns="0" lIns="0" bIns="0" rIns="0">
            <a:spAutoFit/>
          </a:bodyPr>
          <a:lstStyle/>
          <a:p>
            <a:pPr>
              <a:lnSpc>
                <a:spcPts val="2800"/>
              </a:lnSpc>
            </a:pPr>
            <a:r>
              <a:rPr lang="en-US" sz="2000">
                <a:solidFill>
                  <a:srgbClr val="000000"/>
                </a:solidFill>
                <a:latin typeface="Roboto Bold"/>
              </a:rPr>
              <a:t>2. Sources of Outflow</a:t>
            </a:r>
          </a:p>
        </p:txBody>
      </p:sp>
      <p:sp>
        <p:nvSpPr>
          <p:cNvPr name="TextBox 39" id="39"/>
          <p:cNvSpPr txBox="true"/>
          <p:nvPr/>
        </p:nvSpPr>
        <p:spPr>
          <a:xfrm rot="0">
            <a:off x="1256904" y="2907111"/>
            <a:ext cx="1664553" cy="358775"/>
          </a:xfrm>
          <a:prstGeom prst="rect">
            <a:avLst/>
          </a:prstGeom>
        </p:spPr>
        <p:txBody>
          <a:bodyPr anchor="t" rtlCol="false" tIns="0" lIns="0" bIns="0" rIns="0">
            <a:spAutoFit/>
          </a:bodyPr>
          <a:lstStyle/>
          <a:p>
            <a:pPr algn="ctr">
              <a:lnSpc>
                <a:spcPts val="2800"/>
              </a:lnSpc>
            </a:pPr>
            <a:r>
              <a:rPr lang="en-US" sz="2000" spc="124">
                <a:solidFill>
                  <a:srgbClr val="000000"/>
                </a:solidFill>
                <a:latin typeface="Roboto Bold"/>
              </a:rPr>
              <a:t>See More</a:t>
            </a:r>
          </a:p>
        </p:txBody>
      </p:sp>
      <p:sp>
        <p:nvSpPr>
          <p:cNvPr name="TextBox 40" id="40"/>
          <p:cNvSpPr txBox="true"/>
          <p:nvPr/>
        </p:nvSpPr>
        <p:spPr>
          <a:xfrm rot="0">
            <a:off x="1256904" y="6192348"/>
            <a:ext cx="1664553" cy="358775"/>
          </a:xfrm>
          <a:prstGeom prst="rect">
            <a:avLst/>
          </a:prstGeom>
        </p:spPr>
        <p:txBody>
          <a:bodyPr anchor="t" rtlCol="false" tIns="0" lIns="0" bIns="0" rIns="0">
            <a:spAutoFit/>
          </a:bodyPr>
          <a:lstStyle/>
          <a:p>
            <a:pPr algn="ctr">
              <a:lnSpc>
                <a:spcPts val="2800"/>
              </a:lnSpc>
            </a:pPr>
            <a:r>
              <a:rPr lang="en-US" sz="2000" spc="124">
                <a:solidFill>
                  <a:srgbClr val="000000"/>
                </a:solidFill>
                <a:latin typeface="Roboto Bold"/>
              </a:rPr>
              <a:t>See More</a:t>
            </a:r>
          </a:p>
        </p:txBody>
      </p:sp>
      <p:sp>
        <p:nvSpPr>
          <p:cNvPr name="TextBox 41" id="41"/>
          <p:cNvSpPr txBox="true"/>
          <p:nvPr/>
        </p:nvSpPr>
        <p:spPr>
          <a:xfrm rot="0">
            <a:off x="1028700" y="7703437"/>
            <a:ext cx="4119039" cy="1905000"/>
          </a:xfrm>
          <a:prstGeom prst="rect">
            <a:avLst/>
          </a:prstGeom>
        </p:spPr>
        <p:txBody>
          <a:bodyPr anchor="t" rtlCol="false" tIns="0" lIns="0" bIns="0" rIns="0">
            <a:spAutoFit/>
          </a:bodyPr>
          <a:lstStyle/>
          <a:p>
            <a:pPr>
              <a:lnSpc>
                <a:spcPts val="3000"/>
              </a:lnSpc>
            </a:pPr>
            <a:r>
              <a:rPr lang="en-US" sz="2000">
                <a:solidFill>
                  <a:srgbClr val="000000"/>
                </a:solidFill>
                <a:latin typeface="Roboto"/>
              </a:rPr>
              <a:t>Funds to cater the untapped 40 crore members to increase the customer base (Large Outflow) (Focused Group Discussion)</a:t>
            </a:r>
          </a:p>
          <a:p>
            <a:pPr>
              <a:lnSpc>
                <a:spcPts val="3000"/>
              </a:lnSpc>
            </a:pPr>
          </a:p>
        </p:txBody>
      </p:sp>
      <p:sp>
        <p:nvSpPr>
          <p:cNvPr name="TextBox 42" id="42"/>
          <p:cNvSpPr txBox="true"/>
          <p:nvPr/>
        </p:nvSpPr>
        <p:spPr>
          <a:xfrm rot="0">
            <a:off x="2027739" y="6833310"/>
            <a:ext cx="2670153" cy="711200"/>
          </a:xfrm>
          <a:prstGeom prst="rect">
            <a:avLst/>
          </a:prstGeom>
        </p:spPr>
        <p:txBody>
          <a:bodyPr anchor="t" rtlCol="false" tIns="0" lIns="0" bIns="0" rIns="0">
            <a:spAutoFit/>
          </a:bodyPr>
          <a:lstStyle/>
          <a:p>
            <a:pPr>
              <a:lnSpc>
                <a:spcPts val="2800"/>
              </a:lnSpc>
            </a:pPr>
            <a:r>
              <a:rPr lang="en-US" sz="2000">
                <a:solidFill>
                  <a:srgbClr val="000000"/>
                </a:solidFill>
                <a:latin typeface="Roboto Bold"/>
              </a:rPr>
              <a:t>3. Departmental Budgets and time line</a:t>
            </a:r>
          </a:p>
        </p:txBody>
      </p:sp>
      <p:sp>
        <p:nvSpPr>
          <p:cNvPr name="TextBox 43" id="43"/>
          <p:cNvSpPr txBox="true"/>
          <p:nvPr/>
        </p:nvSpPr>
        <p:spPr>
          <a:xfrm rot="0">
            <a:off x="1256904" y="9824140"/>
            <a:ext cx="1664553" cy="358775"/>
          </a:xfrm>
          <a:prstGeom prst="rect">
            <a:avLst/>
          </a:prstGeom>
        </p:spPr>
        <p:txBody>
          <a:bodyPr anchor="t" rtlCol="false" tIns="0" lIns="0" bIns="0" rIns="0">
            <a:spAutoFit/>
          </a:bodyPr>
          <a:lstStyle/>
          <a:p>
            <a:pPr algn="ctr">
              <a:lnSpc>
                <a:spcPts val="2800"/>
              </a:lnSpc>
            </a:pPr>
            <a:r>
              <a:rPr lang="en-US" sz="2000" spc="124">
                <a:solidFill>
                  <a:srgbClr val="000000"/>
                </a:solidFill>
                <a:latin typeface="Roboto Bold"/>
              </a:rPr>
              <a:t>See More</a:t>
            </a:r>
          </a:p>
        </p:txBody>
      </p:sp>
      <p:sp>
        <p:nvSpPr>
          <p:cNvPr name="TextBox 44" id="44"/>
          <p:cNvSpPr txBox="true"/>
          <p:nvPr/>
        </p:nvSpPr>
        <p:spPr>
          <a:xfrm rot="0">
            <a:off x="13015917" y="7882047"/>
            <a:ext cx="1664553" cy="711200"/>
          </a:xfrm>
          <a:prstGeom prst="rect">
            <a:avLst/>
          </a:prstGeom>
        </p:spPr>
        <p:txBody>
          <a:bodyPr anchor="t" rtlCol="false" tIns="0" lIns="0" bIns="0" rIns="0">
            <a:spAutoFit/>
          </a:bodyPr>
          <a:lstStyle/>
          <a:p>
            <a:pPr algn="ctr">
              <a:lnSpc>
                <a:spcPts val="2800"/>
              </a:lnSpc>
            </a:pPr>
            <a:r>
              <a:rPr lang="en-US" sz="2000" spc="124">
                <a:solidFill>
                  <a:srgbClr val="000000"/>
                </a:solidFill>
                <a:latin typeface="Roboto Bold"/>
              </a:rPr>
              <a:t>Subscribe Us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DAFRHck22XE</dc:identifier>
  <dcterms:modified xsi:type="dcterms:W3CDTF">2011-08-01T06:04:30Z</dcterms:modified>
  <cp:revision>1</cp:revision>
  <dc:title>Energy to</dc:title>
</cp:coreProperties>
</file>